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56" r:id="rId2"/>
    <p:sldId id="302" r:id="rId3"/>
    <p:sldId id="260" r:id="rId4"/>
    <p:sldId id="308" r:id="rId5"/>
    <p:sldId id="330" r:id="rId6"/>
    <p:sldId id="329" r:id="rId7"/>
    <p:sldId id="328" r:id="rId8"/>
    <p:sldId id="303" r:id="rId9"/>
    <p:sldId id="262" r:id="rId10"/>
    <p:sldId id="263" r:id="rId11"/>
    <p:sldId id="264" r:id="rId12"/>
    <p:sldId id="265" r:id="rId13"/>
    <p:sldId id="307" r:id="rId14"/>
    <p:sldId id="266" r:id="rId15"/>
    <p:sldId id="261" r:id="rId16"/>
    <p:sldId id="271" r:id="rId17"/>
    <p:sldId id="322" r:id="rId18"/>
    <p:sldId id="273" r:id="rId19"/>
    <p:sldId id="274" r:id="rId20"/>
    <p:sldId id="268" r:id="rId21"/>
    <p:sldId id="275" r:id="rId22"/>
    <p:sldId id="276" r:id="rId23"/>
    <p:sldId id="277" r:id="rId24"/>
    <p:sldId id="309" r:id="rId25"/>
    <p:sldId id="270" r:id="rId26"/>
    <p:sldId id="279" r:id="rId27"/>
    <p:sldId id="278" r:id="rId28"/>
    <p:sldId id="299" r:id="rId29"/>
    <p:sldId id="269" r:id="rId30"/>
    <p:sldId id="312" r:id="rId31"/>
    <p:sldId id="311" r:id="rId32"/>
    <p:sldId id="310" r:id="rId33"/>
    <p:sldId id="297" r:id="rId34"/>
    <p:sldId id="317" r:id="rId35"/>
    <p:sldId id="281" r:id="rId36"/>
    <p:sldId id="304" r:id="rId37"/>
    <p:sldId id="305" r:id="rId38"/>
    <p:sldId id="306" r:id="rId39"/>
    <p:sldId id="282" r:id="rId40"/>
    <p:sldId id="283" r:id="rId41"/>
    <p:sldId id="289" r:id="rId42"/>
    <p:sldId id="318" r:id="rId43"/>
    <p:sldId id="291" r:id="rId44"/>
    <p:sldId id="319" r:id="rId45"/>
    <p:sldId id="292" r:id="rId46"/>
    <p:sldId id="293" r:id="rId47"/>
    <p:sldId id="294" r:id="rId48"/>
    <p:sldId id="295" r:id="rId49"/>
    <p:sldId id="296" r:id="rId50"/>
    <p:sldId id="298" r:id="rId51"/>
    <p:sldId id="313" r:id="rId52"/>
    <p:sldId id="320" r:id="rId53"/>
    <p:sldId id="324" r:id="rId54"/>
    <p:sldId id="326" r:id="rId55"/>
    <p:sldId id="325" r:id="rId56"/>
    <p:sldId id="314" r:id="rId57"/>
    <p:sldId id="315" r:id="rId58"/>
    <p:sldId id="316" r:id="rId59"/>
    <p:sldId id="321" r:id="rId60"/>
    <p:sldId id="323" r:id="rId61"/>
    <p:sldId id="300" r:id="rId62"/>
    <p:sldId id="301"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410"/>
  </p:normalViewPr>
  <p:slideViewPr>
    <p:cSldViewPr snapToGrid="0" snapToObjects="1">
      <p:cViewPr varScale="1">
        <p:scale>
          <a:sx n="64" d="100"/>
          <a:sy n="64" d="100"/>
        </p:scale>
        <p:origin x="11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C7368-D513-D641-BD53-965181D0D92F}" type="datetimeFigureOut">
              <a:rPr lang="en-US" smtClean="0"/>
              <a:t>7/22/2021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81EE9-8B76-074C-BCC4-BE3D70B87B04}" type="slidenum">
              <a:rPr lang="en-US" smtClean="0"/>
              <a:t>‹#›</a:t>
            </a:fld>
            <a:endParaRPr lang="en-US" dirty="0"/>
          </a:p>
        </p:txBody>
      </p:sp>
    </p:spTree>
    <p:extLst>
      <p:ext uri="{BB962C8B-B14F-4D97-AF65-F5344CB8AC3E}">
        <p14:creationId xmlns:p14="http://schemas.microsoft.com/office/powerpoint/2010/main" val="121188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most important area, stress management. </a:t>
            </a:r>
          </a:p>
        </p:txBody>
      </p:sp>
      <p:sp>
        <p:nvSpPr>
          <p:cNvPr id="4" name="Slide Number Placeholder 3"/>
          <p:cNvSpPr>
            <a:spLocks noGrp="1"/>
          </p:cNvSpPr>
          <p:nvPr>
            <p:ph type="sldNum" sz="quarter" idx="5"/>
          </p:nvPr>
        </p:nvSpPr>
        <p:spPr/>
        <p:txBody>
          <a:bodyPr/>
          <a:lstStyle/>
          <a:p>
            <a:fld id="{52A81EE9-8B76-074C-BCC4-BE3D70B87B04}" type="slidenum">
              <a:rPr lang="en-US" smtClean="0"/>
              <a:t>3</a:t>
            </a:fld>
            <a:endParaRPr lang="en-US" dirty="0"/>
          </a:p>
        </p:txBody>
      </p:sp>
    </p:spTree>
    <p:extLst>
      <p:ext uri="{BB962C8B-B14F-4D97-AF65-F5344CB8AC3E}">
        <p14:creationId xmlns:p14="http://schemas.microsoft.com/office/powerpoint/2010/main" val="309587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Emotional experiences do not last forever. Our brains are not permanently hijacked by stress hormones</a:t>
            </a:r>
          </a:p>
        </p:txBody>
      </p:sp>
      <p:sp>
        <p:nvSpPr>
          <p:cNvPr id="4" name="Slide Number Placeholder 3"/>
          <p:cNvSpPr>
            <a:spLocks noGrp="1"/>
          </p:cNvSpPr>
          <p:nvPr>
            <p:ph type="sldNum" sz="quarter" idx="5"/>
          </p:nvPr>
        </p:nvSpPr>
        <p:spPr/>
        <p:txBody>
          <a:bodyPr/>
          <a:lstStyle/>
          <a:p>
            <a:fld id="{52A81EE9-8B76-074C-BCC4-BE3D70B87B04}" type="slidenum">
              <a:rPr lang="en-US" smtClean="0"/>
              <a:t>22</a:t>
            </a:fld>
            <a:endParaRPr lang="en-US" dirty="0"/>
          </a:p>
        </p:txBody>
      </p:sp>
    </p:spTree>
    <p:extLst>
      <p:ext uri="{BB962C8B-B14F-4D97-AF65-F5344CB8AC3E}">
        <p14:creationId xmlns:p14="http://schemas.microsoft.com/office/powerpoint/2010/main" val="114520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31</a:t>
            </a:fld>
            <a:endParaRPr lang="en-US" dirty="0"/>
          </a:p>
        </p:txBody>
      </p:sp>
    </p:spTree>
    <p:extLst>
      <p:ext uri="{BB962C8B-B14F-4D97-AF65-F5344CB8AC3E}">
        <p14:creationId xmlns:p14="http://schemas.microsoft.com/office/powerpoint/2010/main" val="356343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communication </a:t>
            </a:r>
            <a:r>
              <a:rPr lang="en-US" dirty="0">
                <a:sym typeface="Wingdings" pitchFamily="2" charset="2"/>
              </a:rPr>
              <a:t> low morale, low trust, poor performance, hinders progress</a:t>
            </a:r>
          </a:p>
          <a:p>
            <a:r>
              <a:rPr lang="en-US" dirty="0">
                <a:sym typeface="Wingdings" pitchFamily="2" charset="2"/>
              </a:rPr>
              <a:t>Effective communication empowers employees, builds trust, helps navigation of organizational changes</a:t>
            </a:r>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35</a:t>
            </a:fld>
            <a:endParaRPr lang="en-US" dirty="0"/>
          </a:p>
        </p:txBody>
      </p:sp>
    </p:spTree>
    <p:extLst>
      <p:ext uri="{BB962C8B-B14F-4D97-AF65-F5344CB8AC3E}">
        <p14:creationId xmlns:p14="http://schemas.microsoft.com/office/powerpoint/2010/main" val="185989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your partner needs because so frequently we all jump to problem-solving mode and miss the point of the interaction </a:t>
            </a:r>
            <a:r>
              <a:rPr lang="en-US" dirty="0">
                <a:sym typeface="Wingdings" pitchFamily="2" charset="2"/>
              </a:rPr>
              <a:t> CONNECTION and VALIDATION</a:t>
            </a:r>
          </a:p>
          <a:p>
            <a:r>
              <a:rPr lang="en-US" dirty="0">
                <a:sym typeface="Wingdings" pitchFamily="2" charset="2"/>
              </a:rPr>
              <a:t>Only give advice when it is asked for, otherwise it is unsolicited and may not be appreciated</a:t>
            </a:r>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45</a:t>
            </a:fld>
            <a:endParaRPr lang="en-US" dirty="0"/>
          </a:p>
        </p:txBody>
      </p:sp>
    </p:spTree>
    <p:extLst>
      <p:ext uri="{BB962C8B-B14F-4D97-AF65-F5344CB8AC3E}">
        <p14:creationId xmlns:p14="http://schemas.microsoft.com/office/powerpoint/2010/main" val="137458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Contempt-Statement of your feeling</a:t>
            </a:r>
          </a:p>
          <a:p>
            <a:r>
              <a:rPr lang="en-US" dirty="0"/>
              <a:t>	Communicate request or longing</a:t>
            </a:r>
          </a:p>
          <a:p>
            <a:r>
              <a:rPr lang="en-US" dirty="0"/>
              <a:t>	Invitation to open discussion</a:t>
            </a:r>
          </a:p>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49</a:t>
            </a:fld>
            <a:endParaRPr lang="en-US" dirty="0"/>
          </a:p>
        </p:txBody>
      </p:sp>
    </p:spTree>
    <p:extLst>
      <p:ext uri="{BB962C8B-B14F-4D97-AF65-F5344CB8AC3E}">
        <p14:creationId xmlns:p14="http://schemas.microsoft.com/office/powerpoint/2010/main" val="420478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https://www.gottman.com/podcast/</a:t>
            </a:r>
          </a:p>
        </p:txBody>
      </p:sp>
      <p:sp>
        <p:nvSpPr>
          <p:cNvPr id="4" name="Slide Number Placeholder 3"/>
          <p:cNvSpPr>
            <a:spLocks noGrp="1"/>
          </p:cNvSpPr>
          <p:nvPr>
            <p:ph type="sldNum" sz="quarter" idx="5"/>
          </p:nvPr>
        </p:nvSpPr>
        <p:spPr/>
        <p:txBody>
          <a:bodyPr/>
          <a:lstStyle/>
          <a:p>
            <a:fld id="{52A81EE9-8B76-074C-BCC4-BE3D70B87B04}" type="slidenum">
              <a:rPr lang="en-US" smtClean="0"/>
              <a:t>50</a:t>
            </a:fld>
            <a:endParaRPr lang="en-US" dirty="0"/>
          </a:p>
        </p:txBody>
      </p:sp>
    </p:spTree>
    <p:extLst>
      <p:ext uri="{BB962C8B-B14F-4D97-AF65-F5344CB8AC3E}">
        <p14:creationId xmlns:p14="http://schemas.microsoft.com/office/powerpoint/2010/main" val="166163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=XxtSVM1c_HU</a:t>
            </a:r>
          </a:p>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51</a:t>
            </a:fld>
            <a:endParaRPr lang="en-US" dirty="0"/>
          </a:p>
        </p:txBody>
      </p:sp>
    </p:spTree>
    <p:extLst>
      <p:ext uri="{BB962C8B-B14F-4D97-AF65-F5344CB8AC3E}">
        <p14:creationId xmlns:p14="http://schemas.microsoft.com/office/powerpoint/2010/main" val="302411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Abuse is a learned behavior. Some people witness it in their own families growing up; others learn it slowly from friends, popular culture, or structural inequities throughout our society. No matter where they develop such behaviors, those who commit abusive acts make a choice in doing so — they also could choose not to.</a:t>
            </a:r>
          </a:p>
          <a:p>
            <a:r>
              <a:rPr lang="en-US" sz="1200" b="0" i="0" kern="1200" dirty="0">
                <a:solidFill>
                  <a:schemeClr val="tx1"/>
                </a:solidFill>
                <a:effectLst/>
                <a:latin typeface="+mn-lt"/>
                <a:ea typeface="+mn-ea"/>
                <a:cs typeface="+mn-cs"/>
              </a:rPr>
              <a:t>There are many people who experience or witness abuse who use their experiences to end the cycle of violence and heal themselves without harming others. While outside factors (including drug or alcohol addiction) can escalate abuse, it’s important to recognize that these issues do not cause domestic abuse themselves.</a:t>
            </a:r>
          </a:p>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56</a:t>
            </a:fld>
            <a:endParaRPr lang="en-US" dirty="0"/>
          </a:p>
        </p:txBody>
      </p:sp>
    </p:spTree>
    <p:extLst>
      <p:ext uri="{BB962C8B-B14F-4D97-AF65-F5344CB8AC3E}">
        <p14:creationId xmlns:p14="http://schemas.microsoft.com/office/powerpoint/2010/main" val="944662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Domestic violence</a:t>
            </a:r>
            <a:r>
              <a:rPr lang="en-US" sz="1200" b="0" i="0" kern="1200" dirty="0">
                <a:solidFill>
                  <a:schemeClr val="tx1"/>
                </a:solidFill>
                <a:effectLst/>
                <a:latin typeface="+mn-lt"/>
                <a:ea typeface="+mn-ea"/>
                <a:cs typeface="+mn-cs"/>
              </a:rPr>
              <a:t> (also referred to as intimate partner violence (IPV), dating abuse, or relationship abuse) </a:t>
            </a:r>
            <a:r>
              <a:rPr lang="en-US" sz="1200" b="1" i="0" kern="1200" dirty="0">
                <a:solidFill>
                  <a:schemeClr val="tx1"/>
                </a:solidFill>
                <a:effectLst/>
                <a:latin typeface="+mn-lt"/>
                <a:ea typeface="+mn-ea"/>
                <a:cs typeface="+mn-cs"/>
              </a:rPr>
              <a:t>is a pattern of behaviors used by one partner to maintain power and control over another partner in an intimate relationship</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SOURCE: National Violence Domestic Hotline</a:t>
            </a:r>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57</a:t>
            </a:fld>
            <a:endParaRPr lang="en-US" dirty="0"/>
          </a:p>
        </p:txBody>
      </p:sp>
    </p:spTree>
    <p:extLst>
      <p:ext uri="{BB962C8B-B14F-4D97-AF65-F5344CB8AC3E}">
        <p14:creationId xmlns:p14="http://schemas.microsoft.com/office/powerpoint/2010/main" val="329813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59</a:t>
            </a:fld>
            <a:endParaRPr lang="en-US" dirty="0"/>
          </a:p>
        </p:txBody>
      </p:sp>
    </p:spTree>
    <p:extLst>
      <p:ext uri="{BB962C8B-B14F-4D97-AF65-F5344CB8AC3E}">
        <p14:creationId xmlns:p14="http://schemas.microsoft.com/office/powerpoint/2010/main" val="3777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=EBpF8sWycQQ</a:t>
            </a:r>
          </a:p>
        </p:txBody>
      </p:sp>
      <p:sp>
        <p:nvSpPr>
          <p:cNvPr id="4" name="Slide Number Placeholder 3"/>
          <p:cNvSpPr>
            <a:spLocks noGrp="1"/>
          </p:cNvSpPr>
          <p:nvPr>
            <p:ph type="sldNum" sz="quarter" idx="5"/>
          </p:nvPr>
        </p:nvSpPr>
        <p:spPr/>
        <p:txBody>
          <a:bodyPr/>
          <a:lstStyle/>
          <a:p>
            <a:fld id="{52A81EE9-8B76-074C-BCC4-BE3D70B87B04}" type="slidenum">
              <a:rPr lang="en-US" smtClean="0"/>
              <a:t>7</a:t>
            </a:fld>
            <a:endParaRPr lang="en-US" dirty="0"/>
          </a:p>
        </p:txBody>
      </p:sp>
    </p:spTree>
    <p:extLst>
      <p:ext uri="{BB962C8B-B14F-4D97-AF65-F5344CB8AC3E}">
        <p14:creationId xmlns:p14="http://schemas.microsoft.com/office/powerpoint/2010/main" val="177289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8</a:t>
            </a:fld>
            <a:endParaRPr lang="en-US" dirty="0"/>
          </a:p>
        </p:txBody>
      </p:sp>
    </p:spTree>
    <p:extLst>
      <p:ext uri="{BB962C8B-B14F-4D97-AF65-F5344CB8AC3E}">
        <p14:creationId xmlns:p14="http://schemas.microsoft.com/office/powerpoint/2010/main" val="351137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State of New Hampshire Employee Assistance Program</a:t>
            </a:r>
          </a:p>
        </p:txBody>
      </p:sp>
      <p:sp>
        <p:nvSpPr>
          <p:cNvPr id="4" name="Slide Number Placeholder 3"/>
          <p:cNvSpPr>
            <a:spLocks noGrp="1"/>
          </p:cNvSpPr>
          <p:nvPr>
            <p:ph type="sldNum" sz="quarter" idx="5"/>
          </p:nvPr>
        </p:nvSpPr>
        <p:spPr/>
        <p:txBody>
          <a:bodyPr/>
          <a:lstStyle/>
          <a:p>
            <a:fld id="{52A81EE9-8B76-074C-BCC4-BE3D70B87B04}" type="slidenum">
              <a:rPr lang="en-US" smtClean="0"/>
              <a:t>9</a:t>
            </a:fld>
            <a:endParaRPr lang="en-US" dirty="0"/>
          </a:p>
        </p:txBody>
      </p:sp>
    </p:spTree>
    <p:extLst>
      <p:ext uri="{BB962C8B-B14F-4D97-AF65-F5344CB8AC3E}">
        <p14:creationId xmlns:p14="http://schemas.microsoft.com/office/powerpoint/2010/main" val="181040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need to make some changes?</a:t>
            </a:r>
          </a:p>
        </p:txBody>
      </p:sp>
      <p:sp>
        <p:nvSpPr>
          <p:cNvPr id="4" name="Slide Number Placeholder 3"/>
          <p:cNvSpPr>
            <a:spLocks noGrp="1"/>
          </p:cNvSpPr>
          <p:nvPr>
            <p:ph type="sldNum" sz="quarter" idx="5"/>
          </p:nvPr>
        </p:nvSpPr>
        <p:spPr/>
        <p:txBody>
          <a:bodyPr/>
          <a:lstStyle/>
          <a:p>
            <a:fld id="{52A81EE9-8B76-074C-BCC4-BE3D70B87B04}" type="slidenum">
              <a:rPr lang="en-US" smtClean="0"/>
              <a:t>10</a:t>
            </a:fld>
            <a:endParaRPr lang="en-US" dirty="0"/>
          </a:p>
        </p:txBody>
      </p:sp>
    </p:spTree>
    <p:extLst>
      <p:ext uri="{BB962C8B-B14F-4D97-AF65-F5344CB8AC3E}">
        <p14:creationId xmlns:p14="http://schemas.microsoft.com/office/powerpoint/2010/main" val="4120905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Evens are good coping tactics. Good job. Keep these behaviors up!</a:t>
            </a:r>
          </a:p>
          <a:p>
            <a:r>
              <a:rPr lang="en-US" b="1" dirty="0"/>
              <a:t>Odds are negative coping tactics. Those are areas to focus on changing.</a:t>
            </a:r>
          </a:p>
        </p:txBody>
      </p:sp>
      <p:sp>
        <p:nvSpPr>
          <p:cNvPr id="4" name="Slide Number Placeholder 3"/>
          <p:cNvSpPr>
            <a:spLocks noGrp="1"/>
          </p:cNvSpPr>
          <p:nvPr>
            <p:ph type="sldNum" sz="quarter" idx="5"/>
          </p:nvPr>
        </p:nvSpPr>
        <p:spPr/>
        <p:txBody>
          <a:bodyPr/>
          <a:lstStyle/>
          <a:p>
            <a:fld id="{52A81EE9-8B76-074C-BCC4-BE3D70B87B04}" type="slidenum">
              <a:rPr lang="en-US" smtClean="0"/>
              <a:t>14</a:t>
            </a:fld>
            <a:endParaRPr lang="en-US" dirty="0"/>
          </a:p>
        </p:txBody>
      </p:sp>
    </p:spTree>
    <p:extLst>
      <p:ext uri="{BB962C8B-B14F-4D97-AF65-F5344CB8AC3E}">
        <p14:creationId xmlns:p14="http://schemas.microsoft.com/office/powerpoint/2010/main" val="202652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17</a:t>
            </a:fld>
            <a:endParaRPr lang="en-US" dirty="0"/>
          </a:p>
        </p:txBody>
      </p:sp>
    </p:spTree>
    <p:extLst>
      <p:ext uri="{BB962C8B-B14F-4D97-AF65-F5344CB8AC3E}">
        <p14:creationId xmlns:p14="http://schemas.microsoft.com/office/powerpoint/2010/main" val="2894854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awareness includes everything outside of your skin but accessible by your 5 senses. </a:t>
            </a:r>
          </a:p>
          <a:p>
            <a:r>
              <a:rPr lang="en-US" dirty="0"/>
              <a:t>Internal awareness is everything that happens in the skin…pains, sensations, thoughts, emotions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Purpose of discriminating external from internal is to help you learn to separate out all your experiences from the external world, or help you detach from your stressors. </a:t>
            </a:r>
          </a:p>
          <a:p>
            <a:endParaRPr lang="en-US" dirty="0"/>
          </a:p>
        </p:txBody>
      </p:sp>
      <p:sp>
        <p:nvSpPr>
          <p:cNvPr id="4" name="Slide Number Placeholder 3"/>
          <p:cNvSpPr>
            <a:spLocks noGrp="1"/>
          </p:cNvSpPr>
          <p:nvPr>
            <p:ph type="sldNum" sz="quarter" idx="5"/>
          </p:nvPr>
        </p:nvSpPr>
        <p:spPr/>
        <p:txBody>
          <a:bodyPr/>
          <a:lstStyle/>
          <a:p>
            <a:fld id="{52A81EE9-8B76-074C-BCC4-BE3D70B87B04}" type="slidenum">
              <a:rPr lang="en-US" smtClean="0"/>
              <a:t>18</a:t>
            </a:fld>
            <a:endParaRPr lang="en-US" dirty="0"/>
          </a:p>
        </p:txBody>
      </p:sp>
    </p:spTree>
    <p:extLst>
      <p:ext uri="{BB962C8B-B14F-4D97-AF65-F5344CB8AC3E}">
        <p14:creationId xmlns:p14="http://schemas.microsoft.com/office/powerpoint/2010/main" val="301923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start learning to identify the feeling you are experience. You can do this by noticing where in the BODY you feel the feeling. Use this chart to help you figure out what the emotion name is. </a:t>
            </a:r>
          </a:p>
          <a:p>
            <a:r>
              <a:rPr lang="en-US" dirty="0"/>
              <a:t>Start with the six basic emotions shown in the center. Find the charge that matches your mood, positive or negative. Then get more specific and choose which positive or negative emotion category fits. Then, go out to the next circle and choose the next level of feelings. Try this one more time with the last circle. </a:t>
            </a:r>
          </a:p>
        </p:txBody>
      </p:sp>
      <p:sp>
        <p:nvSpPr>
          <p:cNvPr id="4" name="Slide Number Placeholder 3"/>
          <p:cNvSpPr>
            <a:spLocks noGrp="1"/>
          </p:cNvSpPr>
          <p:nvPr>
            <p:ph type="sldNum" sz="quarter" idx="5"/>
          </p:nvPr>
        </p:nvSpPr>
        <p:spPr/>
        <p:txBody>
          <a:bodyPr/>
          <a:lstStyle/>
          <a:p>
            <a:fld id="{52A81EE9-8B76-074C-BCC4-BE3D70B87B04}" type="slidenum">
              <a:rPr lang="en-US" smtClean="0"/>
              <a:t>21</a:t>
            </a:fld>
            <a:endParaRPr lang="en-US" dirty="0"/>
          </a:p>
        </p:txBody>
      </p:sp>
    </p:spTree>
    <p:extLst>
      <p:ext uri="{BB962C8B-B14F-4D97-AF65-F5344CB8AC3E}">
        <p14:creationId xmlns:p14="http://schemas.microsoft.com/office/powerpoint/2010/main" val="1819683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7/22/2021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7/22/2021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7/22/2021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7/22/2021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a:pPr/>
              <a:t>7/22/2021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Stress.gi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creativecommons.org/licenses/by-nc-sa/3.0/" TargetMode="External"/><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hyperlink" Target="https://creativecommons.org/licenses/by/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bmcpublichealth.biomedcentral.com/articles/10.1186/s12889-019-7433-6" TargetMode="External"/><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hyperlink" Target="https://ecampusontario.pressbooks.pub/intropsych2cdn/chapter/15-2-stress-and-cop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nd/3.0/" TargetMode="External"/><Relationship Id="rId5" Type="http://schemas.openxmlformats.org/officeDocument/2006/relationships/hyperlink" Target="https://myjourneywithdepression.wordpress.com/category/addys-back/" TargetMode="Externa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Lafd.bhp@lacity.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moffou.blogspot.com/2011/04/limbic.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in5d.com/meditation-literally-rebuilds-your-brai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nc-sa/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stylishcorpse.wordpress.com/2009/11/" TargetMode="External"/><Relationship Id="rId5" Type="http://schemas.openxmlformats.org/officeDocument/2006/relationships/image" Target="../media/image21.gi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3.png"/><Relationship Id="rId7" Type="http://schemas.openxmlformats.org/officeDocument/2006/relationships/hyperlink" Target="https://creativecommons.org/licenses/by/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handsonhealthy.com/2013/06/grounding-every-day-helps-my-mind-stay.html" TargetMode="External"/><Relationship Id="rId5" Type="http://schemas.openxmlformats.org/officeDocument/2006/relationships/image" Target="../media/image22.jpg"/><Relationship Id="rId10" Type="http://schemas.openxmlformats.org/officeDocument/2006/relationships/hyperlink" Target="https://creativecommons.org/licenses/by-sa/3.0/" TargetMode="External"/><Relationship Id="rId4" Type="http://schemas.openxmlformats.org/officeDocument/2006/relationships/image" Target="../media/image4.png"/><Relationship Id="rId9" Type="http://schemas.openxmlformats.org/officeDocument/2006/relationships/hyperlink" Target="https://www.electronics-lab.com/what-is-household-groun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creativecommons.org/licenses/by/3.0/" TargetMode="External"/><Relationship Id="rId5" Type="http://schemas.openxmlformats.org/officeDocument/2006/relationships/image" Target="../media/image4.png"/><Relationship Id="rId4" Type="http://schemas.openxmlformats.org/officeDocument/2006/relationships/hyperlink" Target="https://www.choosehelp.com/blogs/neuroscience/long-term-adult-relationships-cause-brain-changes-that-reduce-the-intensity-of-an-amphetamine-high.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nc/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groundreport.com/why-do-we-celebrate-friendship-day/" TargetMode="External"/><Relationship Id="rId5" Type="http://schemas.openxmlformats.org/officeDocument/2006/relationships/image" Target="../media/image27.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sa/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picpedia.org/highway-signs/f/focus.html" TargetMode="External"/><Relationship Id="rId5" Type="http://schemas.openxmlformats.org/officeDocument/2006/relationships/image" Target="../media/image31.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biblioblog.si/2018/10/nacrt-s.html" TargetMode="External"/><Relationship Id="rId5" Type="http://schemas.openxmlformats.org/officeDocument/2006/relationships/image" Target="../media/image32.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thelearnersway.net/ideas/2016/10/23/questions-at-the-heart-of-learn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antonioesquivias.wordpress.com/tag/emocion-desadaptativa/" TargetMode="External"/><Relationship Id="rId3" Type="http://schemas.openxmlformats.org/officeDocument/2006/relationships/image" Target="../media/image3.png"/><Relationship Id="rId7" Type="http://schemas.openxmlformats.org/officeDocument/2006/relationships/image" Target="../media/image3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pngimg.com/download/6580" TargetMode="External"/><Relationship Id="rId5" Type="http://schemas.openxmlformats.org/officeDocument/2006/relationships/image" Target="../media/image34.png"/><Relationship Id="rId10" Type="http://schemas.openxmlformats.org/officeDocument/2006/relationships/hyperlink" Target="https://creativecommons.org/licenses/by-nc/3.0/" TargetMode="External"/><Relationship Id="rId4" Type="http://schemas.openxmlformats.org/officeDocument/2006/relationships/image" Target="../media/image4.png"/><Relationship Id="rId9"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ocw.mit.edu/courses/brain-and-cognitive-sciences/9-00sc-introduction-to-psychology-fall-2011/emotion-motivation/discussion-emo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textbooks.whatcom.edu/healthprofessionalism/chapter/building-better-communication/" TargetMode="External"/><Relationship Id="rId5" Type="http://schemas.openxmlformats.org/officeDocument/2006/relationships/image" Target="../media/image37.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1.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inspiringbetterlife.blogspot.com/2012/05/e-is-for-empathy.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creativecommons.org/licenses/by-nd/3.0/"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lambnetwork.blogspot.co.uk/2010/07/four-horseman-of-acopalypse-part-3.html" TargetMode="External"/><Relationship Id="rId5" Type="http://schemas.openxmlformats.org/officeDocument/2006/relationships/image" Target="../media/image43.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hyperlink" Target="https://www.gottman.com/podcas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XxtSVM1c_H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gfHndRezsvc&amp;list=PLHMRaK1YpyvTJCIWWPl5IMDlI1VIwr-17&amp;index=2" TargetMode="External"/><Relationship Id="rId2" Type="http://schemas.openxmlformats.org/officeDocument/2006/relationships/hyperlink" Target="https://www.youtube.com/watch?v=EnPvf7lmbnk&amp;list=PLHMRaK1YpyvTJCIWWPl5IMDlI1VIwr-17" TargetMode="External"/><Relationship Id="rId1" Type="http://schemas.openxmlformats.org/officeDocument/2006/relationships/slideLayout" Target="../slideLayouts/slideLayout2.xml"/><Relationship Id="rId4" Type="http://schemas.openxmlformats.org/officeDocument/2006/relationships/hyperlink" Target="https://www.youtube.com/watch?v=SNUe0QNU83A&amp;t=1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vassist.org.au/am-i-experiencing-domestic-violence/unhealthy-vs-healthy-relationship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8vhx2hlko28"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youtube.com/watch?v=sndm08VBY2M" TargetMode="External"/><Relationship Id="rId4" Type="http://schemas.openxmlformats.org/officeDocument/2006/relationships/image" Target="../media/image47.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BpF8sWycQ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15"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7"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1C2FF82C-98DE-6442-8AE8-42F4F28FB1BF}"/>
              </a:ext>
            </a:extLst>
          </p:cNvPr>
          <p:cNvSpPr>
            <a:spLocks noGrp="1"/>
          </p:cNvSpPr>
          <p:nvPr>
            <p:ph type="ctrTitle"/>
          </p:nvPr>
        </p:nvSpPr>
        <p:spPr>
          <a:xfrm>
            <a:off x="2692398" y="1871131"/>
            <a:ext cx="6815669" cy="1515533"/>
          </a:xfrm>
        </p:spPr>
        <p:txBody>
          <a:bodyPr>
            <a:normAutofit/>
          </a:bodyPr>
          <a:lstStyle/>
          <a:p>
            <a:pPr>
              <a:lnSpc>
                <a:spcPct val="90000"/>
              </a:lnSpc>
            </a:pPr>
            <a:r>
              <a:rPr lang="en-US" sz="5000" dirty="0">
                <a:solidFill>
                  <a:schemeClr val="bg1"/>
                </a:solidFill>
              </a:rPr>
              <a:t>Chief Officer Mental Health Symposium </a:t>
            </a:r>
          </a:p>
        </p:txBody>
      </p:sp>
      <p:sp>
        <p:nvSpPr>
          <p:cNvPr id="3" name="Subtitle 2">
            <a:extLst>
              <a:ext uri="{FF2B5EF4-FFF2-40B4-BE49-F238E27FC236}">
                <a16:creationId xmlns:a16="http://schemas.microsoft.com/office/drawing/2014/main" id="{7C7600A4-693A-1843-ACB8-DE8C729A38AB}"/>
              </a:ext>
            </a:extLst>
          </p:cNvPr>
          <p:cNvSpPr>
            <a:spLocks noGrp="1"/>
          </p:cNvSpPr>
          <p:nvPr>
            <p:ph type="subTitle" idx="1"/>
          </p:nvPr>
        </p:nvSpPr>
        <p:spPr>
          <a:xfrm>
            <a:off x="2692398" y="3657597"/>
            <a:ext cx="6815669" cy="1320802"/>
          </a:xfrm>
        </p:spPr>
        <p:txBody>
          <a:bodyPr>
            <a:normAutofit/>
          </a:bodyPr>
          <a:lstStyle/>
          <a:p>
            <a:r>
              <a:rPr lang="en-US" dirty="0">
                <a:solidFill>
                  <a:schemeClr val="bg1"/>
                </a:solidFill>
              </a:rPr>
              <a:t>Drs. Audrey Martinez and Krystle Madrid</a:t>
            </a:r>
          </a:p>
          <a:p>
            <a:r>
              <a:rPr lang="en-US" dirty="0">
                <a:solidFill>
                  <a:schemeClr val="bg1"/>
                </a:solidFill>
              </a:rPr>
              <a:t>LAFD Behavioral Health Program</a:t>
            </a:r>
          </a:p>
        </p:txBody>
      </p:sp>
      <p:cxnSp>
        <p:nvCxnSpPr>
          <p:cNvPr id="20" name="Straight Connector 19">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7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ADB6-C55B-5740-BE59-483AEFF79A4B}"/>
              </a:ext>
            </a:extLst>
          </p:cNvPr>
          <p:cNvSpPr>
            <a:spLocks noGrp="1"/>
          </p:cNvSpPr>
          <p:nvPr>
            <p:ph type="title"/>
          </p:nvPr>
        </p:nvSpPr>
        <p:spPr/>
        <p:txBody>
          <a:bodyPr>
            <a:normAutofit/>
          </a:bodyPr>
          <a:lstStyle/>
          <a:p>
            <a:r>
              <a:rPr lang="en-US" dirty="0"/>
              <a:t>What Is Your Score?</a:t>
            </a:r>
          </a:p>
        </p:txBody>
      </p:sp>
      <p:sp>
        <p:nvSpPr>
          <p:cNvPr id="3" name="Content Placeholder 2">
            <a:extLst>
              <a:ext uri="{FF2B5EF4-FFF2-40B4-BE49-F238E27FC236}">
                <a16:creationId xmlns:a16="http://schemas.microsoft.com/office/drawing/2014/main" id="{C760D9D3-7029-0841-833E-7BE99A043E0B}"/>
              </a:ext>
            </a:extLst>
          </p:cNvPr>
          <p:cNvSpPr>
            <a:spLocks noGrp="1"/>
          </p:cNvSpPr>
          <p:nvPr>
            <p:ph idx="1"/>
          </p:nvPr>
        </p:nvSpPr>
        <p:spPr/>
        <p:txBody>
          <a:bodyPr>
            <a:normAutofit fontScale="92500" lnSpcReduction="20000"/>
          </a:bodyPr>
          <a:lstStyle/>
          <a:p>
            <a:pPr>
              <a:buClr>
                <a:schemeClr val="tx1"/>
              </a:buClr>
            </a:pPr>
            <a:r>
              <a:rPr lang="en-US" dirty="0"/>
              <a:t>First, reverse your scores for questions 4, 5, 7, and 8. On these 4 questions, change the scores like this: 0 = 4, 1 = 3, 2 = 2, 3 = 1, 4 = 0. </a:t>
            </a:r>
          </a:p>
          <a:p>
            <a:pPr>
              <a:buClr>
                <a:schemeClr val="tx1"/>
              </a:buClr>
            </a:pPr>
            <a:r>
              <a:rPr lang="en-US" dirty="0"/>
              <a:t>Now add up your scores for each item to get a total. </a:t>
            </a:r>
          </a:p>
          <a:p>
            <a:pPr>
              <a:buClr>
                <a:schemeClr val="tx1"/>
              </a:buClr>
            </a:pPr>
            <a:r>
              <a:rPr lang="en-US" dirty="0"/>
              <a:t>My total score is ___________. </a:t>
            </a:r>
          </a:p>
          <a:p>
            <a:pPr>
              <a:buClr>
                <a:schemeClr val="tx1"/>
              </a:buClr>
            </a:pPr>
            <a:r>
              <a:rPr lang="en-US" dirty="0"/>
              <a:t>Individual scores on the PSS can range from 0 to 40 with higher scores indicating higher perceived stress. </a:t>
            </a:r>
          </a:p>
          <a:p>
            <a:pPr marL="914400" lvl="2" indent="0">
              <a:buClr>
                <a:schemeClr val="tx1"/>
              </a:buClr>
              <a:buNone/>
            </a:pPr>
            <a:r>
              <a:rPr lang="en-US" dirty="0"/>
              <a:t>► Scores ranging from 0-13 would be considered low stress. </a:t>
            </a:r>
          </a:p>
          <a:p>
            <a:pPr marL="914400" lvl="2" indent="0">
              <a:buClr>
                <a:schemeClr val="tx1"/>
              </a:buClr>
              <a:buNone/>
            </a:pPr>
            <a:r>
              <a:rPr lang="en-US" dirty="0"/>
              <a:t>► Scores ranging from 14-26 would be considered </a:t>
            </a:r>
            <a:r>
              <a:rPr lang="en-US" b="1" dirty="0">
                <a:solidFill>
                  <a:srgbClr val="C00000"/>
                </a:solidFill>
              </a:rPr>
              <a:t>moderate stress. </a:t>
            </a:r>
          </a:p>
          <a:p>
            <a:pPr marL="914400" lvl="2" indent="0">
              <a:buClr>
                <a:schemeClr val="tx1"/>
              </a:buClr>
              <a:buNone/>
            </a:pPr>
            <a:r>
              <a:rPr lang="en-US" dirty="0"/>
              <a:t>► Scores ranging from 27-40 would be considered </a:t>
            </a:r>
            <a:r>
              <a:rPr lang="en-US" b="1" dirty="0">
                <a:solidFill>
                  <a:srgbClr val="FF0000"/>
                </a:solidFill>
              </a:rPr>
              <a:t>high perceived stress.</a:t>
            </a:r>
          </a:p>
        </p:txBody>
      </p:sp>
    </p:spTree>
    <p:extLst>
      <p:ext uri="{BB962C8B-B14F-4D97-AF65-F5344CB8AC3E}">
        <p14:creationId xmlns:p14="http://schemas.microsoft.com/office/powerpoint/2010/main" val="2733144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EDCE-71E4-6543-8FD1-9C6146DBA2D9}"/>
              </a:ext>
            </a:extLst>
          </p:cNvPr>
          <p:cNvSpPr>
            <a:spLocks noGrp="1"/>
          </p:cNvSpPr>
          <p:nvPr>
            <p:ph type="title"/>
          </p:nvPr>
        </p:nvSpPr>
        <p:spPr/>
        <p:txBody>
          <a:bodyPr>
            <a:normAutofit/>
          </a:bodyPr>
          <a:lstStyle/>
          <a:p>
            <a:r>
              <a:rPr lang="en-US" dirty="0"/>
              <a:t>Stress Management </a:t>
            </a:r>
          </a:p>
        </p:txBody>
      </p:sp>
      <p:sp>
        <p:nvSpPr>
          <p:cNvPr id="3" name="Content Placeholder 2">
            <a:extLst>
              <a:ext uri="{FF2B5EF4-FFF2-40B4-BE49-F238E27FC236}">
                <a16:creationId xmlns:a16="http://schemas.microsoft.com/office/drawing/2014/main" id="{421BDCBC-C848-9C42-9552-89AFCE7A35C0}"/>
              </a:ext>
            </a:extLst>
          </p:cNvPr>
          <p:cNvSpPr>
            <a:spLocks noGrp="1"/>
          </p:cNvSpPr>
          <p:nvPr>
            <p:ph idx="1"/>
          </p:nvPr>
        </p:nvSpPr>
        <p:spPr/>
        <p:txBody>
          <a:bodyPr>
            <a:normAutofit/>
          </a:bodyPr>
          <a:lstStyle/>
          <a:p>
            <a:pPr>
              <a:buClr>
                <a:schemeClr val="tx1"/>
              </a:buClr>
            </a:pPr>
            <a:r>
              <a:rPr lang="en-US" dirty="0"/>
              <a:t>Before we manage your stress, let’s do another inventory to see what behaviors you are currently doing that you may need to change…</a:t>
            </a:r>
          </a:p>
        </p:txBody>
      </p:sp>
    </p:spTree>
    <p:extLst>
      <p:ext uri="{BB962C8B-B14F-4D97-AF65-F5344CB8AC3E}">
        <p14:creationId xmlns:p14="http://schemas.microsoft.com/office/powerpoint/2010/main" val="3541514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8D52-7F50-3548-9E8D-184203B099C9}"/>
              </a:ext>
            </a:extLst>
          </p:cNvPr>
          <p:cNvSpPr>
            <a:spLocks noGrp="1"/>
          </p:cNvSpPr>
          <p:nvPr>
            <p:ph type="title"/>
          </p:nvPr>
        </p:nvSpPr>
        <p:spPr/>
        <p:txBody>
          <a:bodyPr>
            <a:normAutofit/>
          </a:bodyPr>
          <a:lstStyle/>
          <a:p>
            <a:r>
              <a:rPr lang="en-US" dirty="0"/>
              <a:t>Coping Inventory</a:t>
            </a:r>
          </a:p>
        </p:txBody>
      </p:sp>
      <p:sp>
        <p:nvSpPr>
          <p:cNvPr id="3" name="Content Placeholder 2">
            <a:extLst>
              <a:ext uri="{FF2B5EF4-FFF2-40B4-BE49-F238E27FC236}">
                <a16:creationId xmlns:a16="http://schemas.microsoft.com/office/drawing/2014/main" id="{08ED37CB-8842-4546-AA21-6134C5607736}"/>
              </a:ext>
            </a:extLst>
          </p:cNvPr>
          <p:cNvSpPr>
            <a:spLocks noGrp="1"/>
          </p:cNvSpPr>
          <p:nvPr>
            <p:ph sz="half" idx="1"/>
          </p:nvPr>
        </p:nvSpPr>
        <p:spPr>
          <a:xfrm>
            <a:off x="1298448" y="2560320"/>
            <a:ext cx="9412414" cy="3310128"/>
          </a:xfrm>
        </p:spPr>
        <p:txBody>
          <a:bodyPr>
            <a:normAutofit fontScale="92500" lnSpcReduction="10000"/>
          </a:bodyPr>
          <a:lstStyle/>
          <a:p>
            <a:pPr marL="514350" indent="-514350">
              <a:buClr>
                <a:schemeClr val="tx1"/>
              </a:buClr>
              <a:buFont typeface="+mj-lt"/>
              <a:buAutoNum type="arabicPeriod"/>
            </a:pPr>
            <a:r>
              <a:rPr lang="en-US" sz="2900" dirty="0"/>
              <a:t>I ignore my own needs and just work harder and faster.</a:t>
            </a:r>
          </a:p>
          <a:p>
            <a:pPr marL="514350" indent="-514350">
              <a:buClr>
                <a:schemeClr val="tx1"/>
              </a:buClr>
              <a:buFont typeface="+mj-lt"/>
              <a:buAutoNum type="arabicPeriod"/>
            </a:pPr>
            <a:r>
              <a:rPr lang="en-US" sz="2900" dirty="0"/>
              <a:t>I seek out friends for conversation.</a:t>
            </a:r>
          </a:p>
          <a:p>
            <a:pPr marL="514350" indent="-514350">
              <a:buClr>
                <a:schemeClr val="tx1"/>
              </a:buClr>
              <a:buFont typeface="+mj-lt"/>
              <a:buAutoNum type="arabicPeriod"/>
            </a:pPr>
            <a:r>
              <a:rPr lang="en-US" sz="2900" dirty="0"/>
              <a:t>I eat more than usual.</a:t>
            </a:r>
          </a:p>
          <a:p>
            <a:pPr marL="514350" indent="-514350">
              <a:buClr>
                <a:schemeClr val="tx1"/>
              </a:buClr>
              <a:buFont typeface="+mj-lt"/>
              <a:buAutoNum type="arabicPeriod"/>
            </a:pPr>
            <a:r>
              <a:rPr lang="en-US" sz="2900" dirty="0"/>
              <a:t>I do some type of physical exercise.</a:t>
            </a:r>
          </a:p>
          <a:p>
            <a:pPr marL="514350" indent="-514350">
              <a:buClr>
                <a:schemeClr val="tx1"/>
              </a:buClr>
              <a:buFont typeface="+mj-lt"/>
              <a:buAutoNum type="arabicPeriod"/>
            </a:pPr>
            <a:r>
              <a:rPr lang="en-US" sz="2900" dirty="0"/>
              <a:t>I get irritable and take it out on those around me.</a:t>
            </a:r>
          </a:p>
          <a:p>
            <a:pPr marL="514350" indent="-514350">
              <a:buClr>
                <a:schemeClr val="tx1"/>
              </a:buClr>
              <a:buFont typeface="+mj-lt"/>
              <a:buAutoNum type="arabicPeriod"/>
            </a:pPr>
            <a:r>
              <a:rPr lang="en-US" sz="2900" dirty="0"/>
              <a:t>I take time to relax and, breathe, and unwind.</a:t>
            </a:r>
          </a:p>
          <a:p>
            <a:pPr marL="514350" indent="-514350">
              <a:buFont typeface="+mj-lt"/>
              <a:buAutoNum type="arabicPeriod"/>
            </a:pPr>
            <a:endParaRPr lang="en-US" sz="2900" dirty="0"/>
          </a:p>
          <a:p>
            <a:pPr marL="514350" indent="-514350">
              <a:buFont typeface="+mj-lt"/>
              <a:buAutoNum type="arabicPeriod"/>
            </a:pPr>
            <a:endParaRPr lang="en-US" sz="2600" dirty="0"/>
          </a:p>
          <a:p>
            <a:pPr marL="0" indent="0">
              <a:buNone/>
            </a:pPr>
            <a:endParaRPr lang="en-US" sz="2600" dirty="0"/>
          </a:p>
          <a:p>
            <a:pPr marL="457200" indent="-457200">
              <a:buFont typeface="+mj-lt"/>
              <a:buAutoNum type="arabicPeriod"/>
            </a:pPr>
            <a:endParaRPr lang="en-US" dirty="0"/>
          </a:p>
        </p:txBody>
      </p:sp>
      <p:sp>
        <p:nvSpPr>
          <p:cNvPr id="4" name="Content Placeholder 3">
            <a:extLst>
              <a:ext uri="{FF2B5EF4-FFF2-40B4-BE49-F238E27FC236}">
                <a16:creationId xmlns:a16="http://schemas.microsoft.com/office/drawing/2014/main" id="{B19E285D-43BC-914F-9B8E-761B5945ECEE}"/>
              </a:ext>
            </a:extLst>
          </p:cNvPr>
          <p:cNvSpPr>
            <a:spLocks noGrp="1"/>
          </p:cNvSpPr>
          <p:nvPr>
            <p:ph sz="half" idx="2"/>
          </p:nvPr>
        </p:nvSpPr>
        <p:spPr/>
        <p:txBody>
          <a:bodyPr>
            <a:normAutofit fontScale="92500" lnSpcReduction="10000"/>
          </a:bodyPr>
          <a:lstStyle/>
          <a:p>
            <a:pPr marL="514350" indent="-514350">
              <a:buFont typeface="+mj-lt"/>
              <a:buAutoNum type="arabicPeriod"/>
            </a:pPr>
            <a:r>
              <a:rPr lang="en-US" sz="3500" dirty="0"/>
              <a:t>.</a:t>
            </a:r>
          </a:p>
          <a:p>
            <a:endParaRPr lang="en-US" dirty="0"/>
          </a:p>
        </p:txBody>
      </p:sp>
      <p:pic>
        <p:nvPicPr>
          <p:cNvPr id="7" name="Picture 6" descr="Diagram&#10;&#10;Description automatically generated">
            <a:extLst>
              <a:ext uri="{FF2B5EF4-FFF2-40B4-BE49-F238E27FC236}">
                <a16:creationId xmlns:a16="http://schemas.microsoft.com/office/drawing/2014/main" id="{F3878F3D-1DC2-4446-8B7C-5AB2B9820F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40496" y="4130259"/>
            <a:ext cx="3092450" cy="2014510"/>
          </a:xfrm>
          <a:prstGeom prst="rect">
            <a:avLst/>
          </a:prstGeom>
        </p:spPr>
      </p:pic>
      <p:sp>
        <p:nvSpPr>
          <p:cNvPr id="8" name="TextBox 7">
            <a:extLst>
              <a:ext uri="{FF2B5EF4-FFF2-40B4-BE49-F238E27FC236}">
                <a16:creationId xmlns:a16="http://schemas.microsoft.com/office/drawing/2014/main" id="{D8BD02F9-DE2D-7845-903E-C60F55FCA829}"/>
              </a:ext>
            </a:extLst>
          </p:cNvPr>
          <p:cNvSpPr txBox="1"/>
          <p:nvPr/>
        </p:nvSpPr>
        <p:spPr>
          <a:xfrm>
            <a:off x="9285288" y="6384798"/>
            <a:ext cx="2222500" cy="369332"/>
          </a:xfrm>
          <a:prstGeom prst="rect">
            <a:avLst/>
          </a:prstGeom>
          <a:noFill/>
        </p:spPr>
        <p:txBody>
          <a:bodyPr wrap="square" rtlCol="0">
            <a:spAutoFit/>
          </a:bodyPr>
          <a:lstStyle/>
          <a:p>
            <a:r>
              <a:rPr lang="en-US" sz="900" dirty="0">
                <a:hlinkClick r:id="rId4" tooltip="https://commons.wikimedia.org/wiki/File:Stress.gif"/>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532695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84B6F-26BC-B948-BB90-7AB5D679D915}"/>
              </a:ext>
            </a:extLst>
          </p:cNvPr>
          <p:cNvSpPr>
            <a:spLocks noGrp="1"/>
          </p:cNvSpPr>
          <p:nvPr>
            <p:ph type="title"/>
          </p:nvPr>
        </p:nvSpPr>
        <p:spPr/>
        <p:txBody>
          <a:bodyPr/>
          <a:lstStyle/>
          <a:p>
            <a:r>
              <a:rPr lang="en-US" dirty="0"/>
              <a:t>Coping Inventory</a:t>
            </a:r>
          </a:p>
        </p:txBody>
      </p:sp>
      <p:sp>
        <p:nvSpPr>
          <p:cNvPr id="6" name="Content Placeholder 5">
            <a:extLst>
              <a:ext uri="{FF2B5EF4-FFF2-40B4-BE49-F238E27FC236}">
                <a16:creationId xmlns:a16="http://schemas.microsoft.com/office/drawing/2014/main" id="{A142F302-6BF8-CD41-8EC0-C7DB40AE0D44}"/>
              </a:ext>
            </a:extLst>
          </p:cNvPr>
          <p:cNvSpPr>
            <a:spLocks noGrp="1"/>
          </p:cNvSpPr>
          <p:nvPr>
            <p:ph idx="1"/>
          </p:nvPr>
        </p:nvSpPr>
        <p:spPr/>
        <p:txBody>
          <a:bodyPr/>
          <a:lstStyle/>
          <a:p>
            <a:pPr marL="514350" indent="-514350">
              <a:buClr>
                <a:schemeClr val="tx1"/>
              </a:buClr>
              <a:buFont typeface="+mj-lt"/>
              <a:buAutoNum type="arabicPeriod" startAt="7"/>
            </a:pPr>
            <a:r>
              <a:rPr lang="en-US" dirty="0"/>
              <a:t>I smoke a cigarette or drink a caffeinated beverage.</a:t>
            </a:r>
          </a:p>
          <a:p>
            <a:pPr marL="514350" indent="-514350">
              <a:buClr>
                <a:schemeClr val="tx1"/>
              </a:buClr>
              <a:buFont typeface="+mj-lt"/>
              <a:buAutoNum type="arabicPeriod" startAt="7"/>
            </a:pPr>
            <a:r>
              <a:rPr lang="en-US" dirty="0"/>
              <a:t>I confront my source of stress and work to change it. </a:t>
            </a:r>
          </a:p>
          <a:p>
            <a:pPr marL="514350" indent="-514350">
              <a:buClr>
                <a:schemeClr val="tx1"/>
              </a:buClr>
              <a:buFont typeface="+mj-lt"/>
              <a:buAutoNum type="arabicPeriod" startAt="7"/>
            </a:pPr>
            <a:r>
              <a:rPr lang="en-US" dirty="0"/>
              <a:t>I withdraw emotionally and just go through the motions of the day.</a:t>
            </a:r>
          </a:p>
          <a:p>
            <a:pPr marL="514350" indent="-514350">
              <a:buClr>
                <a:schemeClr val="tx1"/>
              </a:buClr>
              <a:buFont typeface="+mj-lt"/>
              <a:buAutoNum type="arabicPeriod" startAt="7"/>
            </a:pPr>
            <a:r>
              <a:rPr lang="en-US" dirty="0"/>
              <a:t>I change my outlook on the problems and put things into perspective. </a:t>
            </a:r>
          </a:p>
          <a:p>
            <a:pPr marL="514350" indent="-514350">
              <a:buClr>
                <a:schemeClr val="tx1"/>
              </a:buClr>
              <a:buFont typeface="+mj-lt"/>
              <a:buAutoNum type="arabicPeriod" startAt="7"/>
            </a:pPr>
            <a:r>
              <a:rPr lang="en-US" dirty="0"/>
              <a:t>I sleep more than I really need to. </a:t>
            </a:r>
          </a:p>
          <a:p>
            <a:pPr marL="514350" indent="-514350">
              <a:buClr>
                <a:schemeClr val="tx1"/>
              </a:buClr>
              <a:buFont typeface="+mj-lt"/>
              <a:buAutoNum type="arabicPeriod" startAt="7"/>
            </a:pPr>
            <a:r>
              <a:rPr lang="en-US" dirty="0"/>
              <a:t>I take some time off and get away from my working life.</a:t>
            </a:r>
          </a:p>
          <a:p>
            <a:endParaRPr lang="en-US" dirty="0"/>
          </a:p>
        </p:txBody>
      </p:sp>
    </p:spTree>
    <p:extLst>
      <p:ext uri="{BB962C8B-B14F-4D97-AF65-F5344CB8AC3E}">
        <p14:creationId xmlns:p14="http://schemas.microsoft.com/office/powerpoint/2010/main" val="375624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CA46-AFFA-2646-B8A2-B54151F7DEA0}"/>
              </a:ext>
            </a:extLst>
          </p:cNvPr>
          <p:cNvSpPr>
            <a:spLocks noGrp="1"/>
          </p:cNvSpPr>
          <p:nvPr>
            <p:ph type="title"/>
          </p:nvPr>
        </p:nvSpPr>
        <p:spPr/>
        <p:txBody>
          <a:bodyPr>
            <a:normAutofit/>
          </a:bodyPr>
          <a:lstStyle/>
          <a:p>
            <a:r>
              <a:rPr lang="en-US" dirty="0"/>
              <a:t>Coping Inventory</a:t>
            </a:r>
          </a:p>
        </p:txBody>
      </p:sp>
      <p:sp>
        <p:nvSpPr>
          <p:cNvPr id="3" name="Content Placeholder 2">
            <a:extLst>
              <a:ext uri="{FF2B5EF4-FFF2-40B4-BE49-F238E27FC236}">
                <a16:creationId xmlns:a16="http://schemas.microsoft.com/office/drawing/2014/main" id="{A9B71B4C-3C32-1140-A0C3-AC338C520E34}"/>
              </a:ext>
            </a:extLst>
          </p:cNvPr>
          <p:cNvSpPr>
            <a:spLocks noGrp="1"/>
          </p:cNvSpPr>
          <p:nvPr>
            <p:ph idx="1"/>
          </p:nvPr>
        </p:nvSpPr>
        <p:spPr>
          <a:xfrm>
            <a:off x="1295400" y="2556931"/>
            <a:ext cx="10231581" cy="3830013"/>
          </a:xfrm>
        </p:spPr>
        <p:txBody>
          <a:bodyPr>
            <a:normAutofit fontScale="77500" lnSpcReduction="20000"/>
          </a:bodyPr>
          <a:lstStyle/>
          <a:p>
            <a:pPr marL="457200" indent="-457200">
              <a:buClr>
                <a:schemeClr val="tx1"/>
              </a:buClr>
              <a:buFont typeface="+mj-lt"/>
              <a:buAutoNum type="arabicPeriod" startAt="13"/>
            </a:pPr>
            <a:r>
              <a:rPr lang="en-US" dirty="0"/>
              <a:t>I go buy things to make myself feel good. </a:t>
            </a:r>
          </a:p>
          <a:p>
            <a:pPr marL="457200" indent="-457200">
              <a:buClr>
                <a:schemeClr val="tx1"/>
              </a:buClr>
              <a:buFont typeface="+mj-lt"/>
              <a:buAutoNum type="arabicPeriod" startAt="13"/>
            </a:pPr>
            <a:r>
              <a:rPr lang="en-US" dirty="0"/>
              <a:t>I joke with my friends and use humor to take the edge off. </a:t>
            </a:r>
          </a:p>
          <a:p>
            <a:pPr marL="457200" indent="-457200">
              <a:buClr>
                <a:schemeClr val="tx1"/>
              </a:buClr>
              <a:buFont typeface="+mj-lt"/>
              <a:buAutoNum type="arabicPeriod" startAt="13"/>
            </a:pPr>
            <a:r>
              <a:rPr lang="en-US" dirty="0"/>
              <a:t>I drink more than usual. </a:t>
            </a:r>
          </a:p>
          <a:p>
            <a:pPr marL="457200" indent="-457200">
              <a:buClr>
                <a:schemeClr val="tx1"/>
              </a:buClr>
              <a:buFont typeface="+mj-lt"/>
              <a:buAutoNum type="arabicPeriod" startAt="13"/>
            </a:pPr>
            <a:r>
              <a:rPr lang="en-US" dirty="0"/>
              <a:t>I get involved in a hobby or interest that helps me unwind. </a:t>
            </a:r>
          </a:p>
          <a:p>
            <a:pPr marL="457200" indent="-457200">
              <a:buClr>
                <a:schemeClr val="tx1"/>
              </a:buClr>
              <a:buFont typeface="+mj-lt"/>
              <a:buAutoNum type="arabicPeriod" startAt="13"/>
            </a:pPr>
            <a:r>
              <a:rPr lang="en-US" dirty="0"/>
              <a:t>I take medicine to help me relax or sleep.</a:t>
            </a:r>
          </a:p>
          <a:p>
            <a:pPr marL="457200" indent="-457200">
              <a:buClr>
                <a:schemeClr val="tx1"/>
              </a:buClr>
              <a:buFont typeface="+mj-lt"/>
              <a:buAutoNum type="arabicPeriod" startAt="13"/>
            </a:pPr>
            <a:r>
              <a:rPr lang="en-US" dirty="0"/>
              <a:t>I maintain a healthy diet.</a:t>
            </a:r>
          </a:p>
          <a:p>
            <a:pPr marL="457200" indent="-457200">
              <a:buClr>
                <a:schemeClr val="tx1"/>
              </a:buClr>
              <a:buFont typeface="+mj-lt"/>
              <a:buAutoNum type="arabicPeriod" startAt="13"/>
            </a:pPr>
            <a:r>
              <a:rPr lang="en-US" dirty="0"/>
              <a:t>I just ignore problems and hope they go away.</a:t>
            </a:r>
          </a:p>
          <a:p>
            <a:pPr marL="457200" indent="-457200">
              <a:buClr>
                <a:schemeClr val="tx1"/>
              </a:buClr>
              <a:buFont typeface="+mj-lt"/>
              <a:buAutoNum type="arabicPeriod" startAt="13"/>
            </a:pPr>
            <a:r>
              <a:rPr lang="en-US" dirty="0"/>
              <a:t>I pray, meditate, or enhance my spiritual life.</a:t>
            </a:r>
          </a:p>
          <a:p>
            <a:pPr marL="457200" indent="-457200">
              <a:buClr>
                <a:schemeClr val="tx1"/>
              </a:buClr>
              <a:buFont typeface="+mj-lt"/>
              <a:buAutoNum type="arabicPeriod" startAt="13"/>
            </a:pPr>
            <a:r>
              <a:rPr lang="en-US" dirty="0"/>
              <a:t>I worry about the problem and am afraid to do something about it.</a:t>
            </a:r>
          </a:p>
          <a:p>
            <a:pPr marL="457200" indent="-457200">
              <a:buClr>
                <a:schemeClr val="tx1"/>
              </a:buClr>
              <a:buFont typeface="+mj-lt"/>
              <a:buAutoNum type="arabicPeriod" startAt="13"/>
            </a:pPr>
            <a:r>
              <a:rPr lang="en-US" dirty="0"/>
              <a:t>I try to focus on the things I can control and accept the things I cannot. </a:t>
            </a:r>
          </a:p>
          <a:p>
            <a:pPr marL="0" indent="0">
              <a:buNone/>
            </a:pPr>
            <a:endParaRPr lang="en-US" dirty="0"/>
          </a:p>
        </p:txBody>
      </p:sp>
    </p:spTree>
    <p:extLst>
      <p:ext uri="{BB962C8B-B14F-4D97-AF65-F5344CB8AC3E}">
        <p14:creationId xmlns:p14="http://schemas.microsoft.com/office/powerpoint/2010/main" val="260233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FC7D-A6B6-C84B-84E6-A2D62D544E49}"/>
              </a:ext>
            </a:extLst>
          </p:cNvPr>
          <p:cNvSpPr>
            <a:spLocks noGrp="1"/>
          </p:cNvSpPr>
          <p:nvPr>
            <p:ph type="title"/>
          </p:nvPr>
        </p:nvSpPr>
        <p:spPr/>
        <p:txBody>
          <a:bodyPr>
            <a:normAutofit fontScale="90000"/>
          </a:bodyPr>
          <a:lstStyle/>
          <a:p>
            <a:r>
              <a:rPr lang="en-US" dirty="0"/>
              <a:t>Impacts of Stress on Physical and Mental Health</a:t>
            </a:r>
          </a:p>
        </p:txBody>
      </p:sp>
      <p:sp>
        <p:nvSpPr>
          <p:cNvPr id="3" name="Content Placeholder 2">
            <a:extLst>
              <a:ext uri="{FF2B5EF4-FFF2-40B4-BE49-F238E27FC236}">
                <a16:creationId xmlns:a16="http://schemas.microsoft.com/office/drawing/2014/main" id="{9587AA17-7CB2-384A-81F2-ABAD3E967869}"/>
              </a:ext>
            </a:extLst>
          </p:cNvPr>
          <p:cNvSpPr>
            <a:spLocks noGrp="1"/>
          </p:cNvSpPr>
          <p:nvPr>
            <p:ph idx="1"/>
          </p:nvPr>
        </p:nvSpPr>
        <p:spPr/>
        <p:txBody>
          <a:bodyPr>
            <a:normAutofit fontScale="92500" lnSpcReduction="20000"/>
          </a:bodyPr>
          <a:lstStyle/>
          <a:p>
            <a:pPr>
              <a:buClr>
                <a:schemeClr val="tx1"/>
              </a:buClr>
            </a:pPr>
            <a:r>
              <a:rPr lang="en-US" sz="2600" dirty="0"/>
              <a:t>Headaches </a:t>
            </a:r>
          </a:p>
          <a:p>
            <a:pPr>
              <a:buClr>
                <a:schemeClr val="tx1"/>
              </a:buClr>
            </a:pPr>
            <a:r>
              <a:rPr lang="en-US" sz="2600" dirty="0"/>
              <a:t>Heartburn</a:t>
            </a:r>
          </a:p>
          <a:p>
            <a:pPr>
              <a:buClr>
                <a:schemeClr val="tx1"/>
              </a:buClr>
            </a:pPr>
            <a:r>
              <a:rPr lang="en-US" sz="2600" dirty="0"/>
              <a:t>High blood pressure</a:t>
            </a:r>
          </a:p>
          <a:p>
            <a:pPr>
              <a:buClr>
                <a:schemeClr val="tx1"/>
              </a:buClr>
            </a:pPr>
            <a:r>
              <a:rPr lang="en-US" sz="2600" dirty="0"/>
              <a:t>Increased respiration</a:t>
            </a:r>
          </a:p>
          <a:p>
            <a:pPr>
              <a:buClr>
                <a:schemeClr val="tx1"/>
              </a:buClr>
            </a:pPr>
            <a:r>
              <a:rPr lang="en-US" sz="2600" dirty="0"/>
              <a:t>Higher blood sugar levels</a:t>
            </a:r>
          </a:p>
          <a:p>
            <a:pPr>
              <a:buClr>
                <a:schemeClr val="tx1"/>
              </a:buClr>
            </a:pPr>
            <a:r>
              <a:rPr lang="en-US" sz="2600" dirty="0"/>
              <a:t>Weakened immune functioning</a:t>
            </a:r>
          </a:p>
          <a:p>
            <a:pPr>
              <a:buClr>
                <a:schemeClr val="tx1"/>
              </a:buClr>
            </a:pPr>
            <a:r>
              <a:rPr lang="en-US" sz="2600" dirty="0"/>
              <a:t>Gastrointestinal problems</a:t>
            </a:r>
          </a:p>
          <a:p>
            <a:endParaRPr lang="en-US" dirty="0"/>
          </a:p>
        </p:txBody>
      </p:sp>
      <p:sp>
        <p:nvSpPr>
          <p:cNvPr id="4" name="TextBox 3">
            <a:extLst>
              <a:ext uri="{FF2B5EF4-FFF2-40B4-BE49-F238E27FC236}">
                <a16:creationId xmlns:a16="http://schemas.microsoft.com/office/drawing/2014/main" id="{5759322C-B506-9B4E-A504-E2C88370D427}"/>
              </a:ext>
            </a:extLst>
          </p:cNvPr>
          <p:cNvSpPr txBox="1"/>
          <p:nvPr/>
        </p:nvSpPr>
        <p:spPr>
          <a:xfrm>
            <a:off x="6096000" y="2556933"/>
            <a:ext cx="51054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Fertility problems</a:t>
            </a:r>
          </a:p>
          <a:p>
            <a:pPr marL="285750" indent="-285750">
              <a:buFont typeface="Arial" panose="020B0604020202020204" pitchFamily="34" charset="0"/>
              <a:buChar char="•"/>
            </a:pPr>
            <a:r>
              <a:rPr lang="en-US" sz="2400" dirty="0"/>
              <a:t>Lower sex drive</a:t>
            </a:r>
          </a:p>
          <a:p>
            <a:pPr marL="285750" indent="-285750">
              <a:buFont typeface="Arial" panose="020B0604020202020204" pitchFamily="34" charset="0"/>
              <a:buChar char="•"/>
            </a:pPr>
            <a:r>
              <a:rPr lang="en-US" sz="2400" dirty="0"/>
              <a:t>Erectile dysfunction</a:t>
            </a:r>
          </a:p>
          <a:p>
            <a:pPr marL="285750" indent="-285750">
              <a:buFont typeface="Arial" panose="020B0604020202020204" pitchFamily="34" charset="0"/>
              <a:buChar char="•"/>
            </a:pPr>
            <a:r>
              <a:rPr lang="en-US" sz="2400" dirty="0"/>
              <a:t>Increased risk of heart attack</a:t>
            </a:r>
          </a:p>
          <a:p>
            <a:pPr marL="285750" indent="-285750">
              <a:buFont typeface="Arial" panose="020B0604020202020204" pitchFamily="34" charset="0"/>
              <a:buChar char="•"/>
            </a:pPr>
            <a:r>
              <a:rPr lang="en-US" sz="2400" dirty="0"/>
              <a:t>Obesity</a:t>
            </a:r>
          </a:p>
          <a:p>
            <a:pPr marL="285750" indent="-285750">
              <a:buFont typeface="Arial" panose="020B0604020202020204" pitchFamily="34" charset="0"/>
              <a:buChar char="•"/>
            </a:pPr>
            <a:r>
              <a:rPr lang="en-US" sz="2400" dirty="0"/>
              <a:t>Hair loss</a:t>
            </a:r>
          </a:p>
          <a:p>
            <a:pPr marL="285750" indent="-285750">
              <a:buFont typeface="Arial" panose="020B0604020202020204" pitchFamily="34" charset="0"/>
              <a:buChar char="•"/>
            </a:pPr>
            <a:r>
              <a:rPr lang="en-US" sz="2400" dirty="0"/>
              <a:t>Acne </a:t>
            </a:r>
          </a:p>
          <a:p>
            <a:pPr marL="285750" indent="-285750">
              <a:buFont typeface="Arial" panose="020B0604020202020204" pitchFamily="34" charset="0"/>
              <a:buChar char="•"/>
            </a:pPr>
            <a:r>
              <a:rPr lang="en-US" sz="2400" dirty="0"/>
              <a:t>Mental health problems</a:t>
            </a:r>
          </a:p>
        </p:txBody>
      </p:sp>
    </p:spTree>
    <p:extLst>
      <p:ext uri="{BB962C8B-B14F-4D97-AF65-F5344CB8AC3E}">
        <p14:creationId xmlns:p14="http://schemas.microsoft.com/office/powerpoint/2010/main" val="420904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05A6-65BB-1441-BE8A-2E0F7CA9039B}"/>
              </a:ext>
            </a:extLst>
          </p:cNvPr>
          <p:cNvSpPr>
            <a:spLocks noGrp="1"/>
          </p:cNvSpPr>
          <p:nvPr>
            <p:ph type="title"/>
          </p:nvPr>
        </p:nvSpPr>
        <p:spPr/>
        <p:txBody>
          <a:bodyPr>
            <a:normAutofit/>
          </a:bodyPr>
          <a:lstStyle/>
          <a:p>
            <a:r>
              <a:rPr lang="en-US" dirty="0">
                <a:solidFill>
                  <a:srgbClr val="262626"/>
                </a:solidFill>
              </a:rPr>
              <a:t>Stress Management</a:t>
            </a:r>
          </a:p>
        </p:txBody>
      </p:sp>
      <p:sp>
        <p:nvSpPr>
          <p:cNvPr id="9" name="Content Placeholder 17">
            <a:extLst>
              <a:ext uri="{FF2B5EF4-FFF2-40B4-BE49-F238E27FC236}">
                <a16:creationId xmlns:a16="http://schemas.microsoft.com/office/drawing/2014/main" id="{5F38C8EE-C9AD-0F4B-AFEF-26C758D7C3FC}"/>
              </a:ext>
            </a:extLst>
          </p:cNvPr>
          <p:cNvSpPr>
            <a:spLocks noGrp="1"/>
          </p:cNvSpPr>
          <p:nvPr>
            <p:ph idx="1"/>
          </p:nvPr>
        </p:nvSpPr>
        <p:spPr>
          <a:xfrm>
            <a:off x="4639732" y="2556932"/>
            <a:ext cx="6256863" cy="3318936"/>
          </a:xfrm>
        </p:spPr>
        <p:txBody>
          <a:bodyPr>
            <a:normAutofit fontScale="92500" lnSpcReduction="10000"/>
          </a:bodyPr>
          <a:lstStyle/>
          <a:p>
            <a:pPr>
              <a:lnSpc>
                <a:spcPct val="90000"/>
              </a:lnSpc>
              <a:buClr>
                <a:schemeClr val="tx1"/>
              </a:buClr>
            </a:pPr>
            <a:r>
              <a:rPr lang="en-US" sz="2000" dirty="0">
                <a:solidFill>
                  <a:srgbClr val="262626"/>
                </a:solidFill>
              </a:rPr>
              <a:t>Stress impacts you physically, emotionally, and mentally.</a:t>
            </a:r>
          </a:p>
          <a:p>
            <a:pPr>
              <a:lnSpc>
                <a:spcPct val="90000"/>
              </a:lnSpc>
              <a:buClr>
                <a:schemeClr val="tx1"/>
              </a:buClr>
            </a:pPr>
            <a:r>
              <a:rPr lang="en-US" sz="2000" dirty="0">
                <a:solidFill>
                  <a:srgbClr val="262626"/>
                </a:solidFill>
              </a:rPr>
              <a:t>In fact, physical sensations, behaviors, emotions, and thoughts are all related and influence one another bidirectionally.</a:t>
            </a:r>
          </a:p>
          <a:p>
            <a:pPr lvl="1">
              <a:lnSpc>
                <a:spcPct val="90000"/>
              </a:lnSpc>
              <a:buClr>
                <a:schemeClr val="tx1"/>
              </a:buClr>
            </a:pPr>
            <a:r>
              <a:rPr lang="en-US" dirty="0">
                <a:solidFill>
                  <a:srgbClr val="262626"/>
                </a:solidFill>
              </a:rPr>
              <a:t>So, a change in one area can bring about change in other areas. </a:t>
            </a:r>
          </a:p>
          <a:p>
            <a:pPr>
              <a:lnSpc>
                <a:spcPct val="90000"/>
              </a:lnSpc>
              <a:buClr>
                <a:schemeClr val="tx1"/>
              </a:buClr>
            </a:pPr>
            <a:r>
              <a:rPr lang="en-US" sz="2000" dirty="0">
                <a:solidFill>
                  <a:srgbClr val="262626"/>
                </a:solidFill>
              </a:rPr>
              <a:t>Also remember, stress is subjective. Stress management is about helping you both cope with your stressor and having a </a:t>
            </a:r>
            <a:r>
              <a:rPr lang="en-US" sz="2000" i="1" dirty="0">
                <a:solidFill>
                  <a:srgbClr val="262626"/>
                </a:solidFill>
              </a:rPr>
              <a:t>different relationship </a:t>
            </a:r>
            <a:r>
              <a:rPr lang="en-US" sz="2000" dirty="0">
                <a:solidFill>
                  <a:srgbClr val="262626"/>
                </a:solidFill>
              </a:rPr>
              <a:t>with it. </a:t>
            </a:r>
          </a:p>
          <a:p>
            <a:pPr>
              <a:lnSpc>
                <a:spcPct val="90000"/>
              </a:lnSpc>
              <a:buClr>
                <a:schemeClr val="tx1"/>
              </a:buClr>
            </a:pPr>
            <a:r>
              <a:rPr lang="en-US" sz="2000" dirty="0">
                <a:solidFill>
                  <a:srgbClr val="262626"/>
                </a:solidFill>
              </a:rPr>
              <a:t>Let’s examine coping on the three different channels: physical, emotional, cognitive</a:t>
            </a:r>
          </a:p>
        </p:txBody>
      </p:sp>
      <p:pic>
        <p:nvPicPr>
          <p:cNvPr id="4" name="Graphic 3" descr="Magnifying glass with solid fill">
            <a:extLst>
              <a:ext uri="{FF2B5EF4-FFF2-40B4-BE49-F238E27FC236}">
                <a16:creationId xmlns:a16="http://schemas.microsoft.com/office/drawing/2014/main" id="{1841363A-10B1-6946-8974-8CC66FC7B6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600000">
            <a:off x="1434269" y="2757636"/>
            <a:ext cx="2739728" cy="2739728"/>
          </a:xfrm>
          <a:prstGeom prst="rect">
            <a:avLst/>
          </a:prstGeom>
          <a:ln w="57150" cmpd="thickThin">
            <a:solidFill>
              <a:srgbClr val="7F7F7F"/>
            </a:solidFill>
            <a:miter lim="800000"/>
          </a:ln>
        </p:spPr>
      </p:pic>
    </p:spTree>
    <p:extLst>
      <p:ext uri="{BB962C8B-B14F-4D97-AF65-F5344CB8AC3E}">
        <p14:creationId xmlns:p14="http://schemas.microsoft.com/office/powerpoint/2010/main" val="1240462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65" name="Picture 64">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6" name="Rectangle 65">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68" name="Picture 67">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70" name="Straight Connector 69">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72" name="Rectangle 71">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75" name="Picture 74">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6" name="Rectangle 75">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8" name="Picture 77">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274CD80-762D-C643-9484-70C5B82D07BE}"/>
              </a:ext>
            </a:extLst>
          </p:cNvPr>
          <p:cNvSpPr>
            <a:spLocks noGrp="1"/>
          </p:cNvSpPr>
          <p:nvPr>
            <p:ph type="title"/>
          </p:nvPr>
        </p:nvSpPr>
        <p:spPr>
          <a:xfrm>
            <a:off x="1102619" y="4404852"/>
            <a:ext cx="9989677"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Stress and HEALTHY Coping</a:t>
            </a:r>
          </a:p>
        </p:txBody>
      </p:sp>
      <p:sp>
        <p:nvSpPr>
          <p:cNvPr id="80" name="Rectangle 79">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able&#10;&#10;Description automatically generated">
            <a:extLst>
              <a:ext uri="{FF2B5EF4-FFF2-40B4-BE49-F238E27FC236}">
                <a16:creationId xmlns:a16="http://schemas.microsoft.com/office/drawing/2014/main" id="{C846BC1D-E3F2-1B40-8409-B26C5D2CD03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610959" y="2446883"/>
            <a:ext cx="5115699" cy="1803283"/>
          </a:xfrm>
          <a:prstGeom prst="rect">
            <a:avLst/>
          </a:prstGeom>
        </p:spPr>
      </p:pic>
      <p:pic>
        <p:nvPicPr>
          <p:cNvPr id="5" name="Picture 4" descr="Diagram&#10;&#10;Description automatically generated">
            <a:extLst>
              <a:ext uri="{FF2B5EF4-FFF2-40B4-BE49-F238E27FC236}">
                <a16:creationId xmlns:a16="http://schemas.microsoft.com/office/drawing/2014/main" id="{CE3081B6-D45C-3A4E-8606-F5D74F900C3C}"/>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t="2954" b="2957"/>
          <a:stretch/>
        </p:blipFill>
        <p:spPr>
          <a:xfrm>
            <a:off x="6700584" y="1090414"/>
            <a:ext cx="3843054" cy="3109665"/>
          </a:xfrm>
          <a:prstGeom prst="rect">
            <a:avLst/>
          </a:prstGeom>
        </p:spPr>
      </p:pic>
      <p:cxnSp>
        <p:nvCxnSpPr>
          <p:cNvPr id="82" name="Straight Connector 81">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E3FC0A0-06B7-FF48-AF8B-12F440A18016}"/>
              </a:ext>
            </a:extLst>
          </p:cNvPr>
          <p:cNvSpPr txBox="1"/>
          <p:nvPr/>
        </p:nvSpPr>
        <p:spPr>
          <a:xfrm>
            <a:off x="8376464" y="4213892"/>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11" tooltip="https://bmcpublichealth.biomedcentral.com/articles/10.1186/s12889-019-7433-6">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12" name="TextBox 11">
            <a:extLst>
              <a:ext uri="{FF2B5EF4-FFF2-40B4-BE49-F238E27FC236}">
                <a16:creationId xmlns:a16="http://schemas.microsoft.com/office/drawing/2014/main" id="{8D1D4AAD-C27F-5147-8E4A-709CFBB39902}"/>
              </a:ext>
            </a:extLst>
          </p:cNvPr>
          <p:cNvSpPr txBox="1"/>
          <p:nvPr/>
        </p:nvSpPr>
        <p:spPr>
          <a:xfrm>
            <a:off x="3526887" y="4220545"/>
            <a:ext cx="249299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s://ecampusontario.pressbooks.pub/intropsych2cdn/chapter/15-2-stress-and-copi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368153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3A9B-03B1-0447-9CBA-BA7A3791788D}"/>
              </a:ext>
            </a:extLst>
          </p:cNvPr>
          <p:cNvSpPr>
            <a:spLocks noGrp="1"/>
          </p:cNvSpPr>
          <p:nvPr>
            <p:ph type="title"/>
          </p:nvPr>
        </p:nvSpPr>
        <p:spPr/>
        <p:txBody>
          <a:bodyPr>
            <a:normAutofit/>
          </a:bodyPr>
          <a:lstStyle/>
          <a:p>
            <a:r>
              <a:rPr lang="en-US" dirty="0"/>
              <a:t>Physical Coping</a:t>
            </a:r>
          </a:p>
        </p:txBody>
      </p:sp>
      <p:sp>
        <p:nvSpPr>
          <p:cNvPr id="3" name="Content Placeholder 2">
            <a:extLst>
              <a:ext uri="{FF2B5EF4-FFF2-40B4-BE49-F238E27FC236}">
                <a16:creationId xmlns:a16="http://schemas.microsoft.com/office/drawing/2014/main" id="{2729D3CB-B36B-AA4D-931F-C69A865A85FC}"/>
              </a:ext>
            </a:extLst>
          </p:cNvPr>
          <p:cNvSpPr>
            <a:spLocks noGrp="1"/>
          </p:cNvSpPr>
          <p:nvPr>
            <p:ph idx="1"/>
          </p:nvPr>
        </p:nvSpPr>
        <p:spPr/>
        <p:txBody>
          <a:bodyPr>
            <a:normAutofit/>
          </a:bodyPr>
          <a:lstStyle/>
          <a:p>
            <a:pPr>
              <a:buClr>
                <a:schemeClr val="tx1"/>
              </a:buClr>
            </a:pPr>
            <a:r>
              <a:rPr lang="en-US" b="1" dirty="0">
                <a:solidFill>
                  <a:srgbClr val="262626"/>
                </a:solidFill>
              </a:rPr>
              <a:t>Body awareness </a:t>
            </a:r>
            <a:r>
              <a:rPr lang="en-US" dirty="0">
                <a:solidFill>
                  <a:srgbClr val="262626"/>
                </a:solidFill>
              </a:rPr>
              <a:t>is a critical component for both stress management and keeping your emotions in a window of tolerance. </a:t>
            </a:r>
          </a:p>
          <a:p>
            <a:pPr>
              <a:buClr>
                <a:schemeClr val="tx1"/>
              </a:buClr>
            </a:pPr>
            <a:r>
              <a:rPr lang="en-US" dirty="0">
                <a:solidFill>
                  <a:srgbClr val="262626"/>
                </a:solidFill>
              </a:rPr>
              <a:t>The </a:t>
            </a:r>
            <a:r>
              <a:rPr lang="en-US" u="sng" dirty="0">
                <a:solidFill>
                  <a:srgbClr val="262626"/>
                </a:solidFill>
              </a:rPr>
              <a:t>advantage</a:t>
            </a:r>
            <a:r>
              <a:rPr lang="en-US" dirty="0">
                <a:solidFill>
                  <a:srgbClr val="262626"/>
                </a:solidFill>
              </a:rPr>
              <a:t> of being aware of your body signs is that you generally are more aware of tension than you are of your emotional state or even your thoughts!	</a:t>
            </a:r>
          </a:p>
          <a:p>
            <a:pPr>
              <a:buClr>
                <a:schemeClr val="tx1"/>
              </a:buClr>
            </a:pPr>
            <a:r>
              <a:rPr lang="en-US" dirty="0">
                <a:solidFill>
                  <a:srgbClr val="262626"/>
                </a:solidFill>
              </a:rPr>
              <a:t>Discriminate external awareness vs internal awareness. </a:t>
            </a:r>
          </a:p>
          <a:p>
            <a:pPr>
              <a:buClr>
                <a:schemeClr val="tx1"/>
              </a:buClr>
            </a:pPr>
            <a:r>
              <a:rPr lang="en-US" dirty="0">
                <a:solidFill>
                  <a:srgbClr val="262626"/>
                </a:solidFill>
              </a:rPr>
              <a:t>Let’s talk about ways to cope on the body level…</a:t>
            </a:r>
          </a:p>
          <a:p>
            <a:endParaRPr lang="en-US" dirty="0"/>
          </a:p>
        </p:txBody>
      </p:sp>
      <p:pic>
        <p:nvPicPr>
          <p:cNvPr id="5" name="Picture 4" descr="A picture containing pool ball, surface, white, plant&#10;&#10;Description automatically generated">
            <a:extLst>
              <a:ext uri="{FF2B5EF4-FFF2-40B4-BE49-F238E27FC236}">
                <a16:creationId xmlns:a16="http://schemas.microsoft.com/office/drawing/2014/main" id="{999CD331-6CD6-E84A-80AD-65C824102F38}"/>
              </a:ext>
            </a:extLst>
          </p:cNvPr>
          <p:cNvPicPr>
            <a:picLocks noChangeAspect="1"/>
          </p:cNvPicPr>
          <p:nvPr/>
        </p:nvPicPr>
        <p:blipFill>
          <a:blip r:embed="rId4">
            <a:alphaModFix amt="50000"/>
            <a:extLst>
              <a:ext uri="{837473B0-CC2E-450A-ABE3-18F120FF3D39}">
                <a1611:picAttrSrcUrl xmlns:a1611="http://schemas.microsoft.com/office/drawing/2016/11/main" r:id="rId5"/>
              </a:ext>
            </a:extLst>
          </a:blip>
          <a:stretch>
            <a:fillRect/>
          </a:stretch>
        </p:blipFill>
        <p:spPr>
          <a:xfrm>
            <a:off x="8631382" y="3860227"/>
            <a:ext cx="3464970" cy="2585194"/>
          </a:xfrm>
          <a:prstGeom prst="rect">
            <a:avLst/>
          </a:prstGeom>
        </p:spPr>
      </p:pic>
      <p:sp>
        <p:nvSpPr>
          <p:cNvPr id="6" name="TextBox 5">
            <a:extLst>
              <a:ext uri="{FF2B5EF4-FFF2-40B4-BE49-F238E27FC236}">
                <a16:creationId xmlns:a16="http://schemas.microsoft.com/office/drawing/2014/main" id="{1CD9A475-6CFA-6149-9849-F76568F0D534}"/>
              </a:ext>
            </a:extLst>
          </p:cNvPr>
          <p:cNvSpPr txBox="1"/>
          <p:nvPr/>
        </p:nvSpPr>
        <p:spPr>
          <a:xfrm>
            <a:off x="7987505" y="6627168"/>
            <a:ext cx="3251200" cy="230832"/>
          </a:xfrm>
          <a:prstGeom prst="rect">
            <a:avLst/>
          </a:prstGeom>
          <a:noFill/>
        </p:spPr>
        <p:txBody>
          <a:bodyPr wrap="square" rtlCol="0">
            <a:spAutoFit/>
          </a:bodyPr>
          <a:lstStyle/>
          <a:p>
            <a:r>
              <a:rPr lang="en-US" sz="900" dirty="0">
                <a:hlinkClick r:id="rId5" tooltip="https://myjourneywithdepression.wordpress.com/category/addys-back/"/>
              </a:rPr>
              <a:t>This Photo</a:t>
            </a:r>
            <a:r>
              <a:rPr lang="en-US" sz="900" dirty="0"/>
              <a:t> by Unknown Author is licensed under </a:t>
            </a:r>
            <a:r>
              <a:rPr lang="en-US" sz="900" dirty="0">
                <a:hlinkClick r:id="rId6" tooltip="https://creativecommons.org/licenses/by-nd/3.0/"/>
              </a:rPr>
              <a:t>CC BY-ND</a:t>
            </a:r>
            <a:endParaRPr lang="en-US" sz="900" dirty="0"/>
          </a:p>
        </p:txBody>
      </p:sp>
    </p:spTree>
    <p:extLst>
      <p:ext uri="{BB962C8B-B14F-4D97-AF65-F5344CB8AC3E}">
        <p14:creationId xmlns:p14="http://schemas.microsoft.com/office/powerpoint/2010/main" val="352837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3DFF-1073-1D45-A050-513CE33EBA44}"/>
              </a:ext>
            </a:extLst>
          </p:cNvPr>
          <p:cNvSpPr>
            <a:spLocks noGrp="1"/>
          </p:cNvSpPr>
          <p:nvPr>
            <p:ph type="title"/>
          </p:nvPr>
        </p:nvSpPr>
        <p:spPr/>
        <p:txBody>
          <a:bodyPr>
            <a:normAutofit fontScale="90000"/>
          </a:bodyPr>
          <a:lstStyle/>
          <a:p>
            <a:r>
              <a:rPr lang="en-US" dirty="0"/>
              <a:t>Physical Coping: List of Body Awareness Practices and Coping</a:t>
            </a:r>
          </a:p>
        </p:txBody>
      </p:sp>
      <p:sp>
        <p:nvSpPr>
          <p:cNvPr id="3" name="Content Placeholder 2">
            <a:extLst>
              <a:ext uri="{FF2B5EF4-FFF2-40B4-BE49-F238E27FC236}">
                <a16:creationId xmlns:a16="http://schemas.microsoft.com/office/drawing/2014/main" id="{4552DDF2-2D5B-0B43-B008-63A8C438A0B1}"/>
              </a:ext>
            </a:extLst>
          </p:cNvPr>
          <p:cNvSpPr>
            <a:spLocks noGrp="1"/>
          </p:cNvSpPr>
          <p:nvPr>
            <p:ph idx="1"/>
          </p:nvPr>
        </p:nvSpPr>
        <p:spPr/>
        <p:txBody>
          <a:bodyPr>
            <a:normAutofit lnSpcReduction="10000"/>
          </a:bodyPr>
          <a:lstStyle/>
          <a:p>
            <a:pPr>
              <a:buClr>
                <a:schemeClr val="tx1"/>
              </a:buClr>
            </a:pPr>
            <a:r>
              <a:rPr lang="en-US" sz="2000" b="1" dirty="0"/>
              <a:t>Nourishing Body Practices</a:t>
            </a:r>
          </a:p>
          <a:p>
            <a:pPr lvl="1">
              <a:buClr>
                <a:schemeClr val="tx1"/>
              </a:buClr>
            </a:pPr>
            <a:r>
              <a:rPr lang="en-US" sz="1600" dirty="0"/>
              <a:t>Yoga</a:t>
            </a:r>
          </a:p>
          <a:p>
            <a:pPr lvl="1">
              <a:buClr>
                <a:schemeClr val="tx1"/>
              </a:buClr>
            </a:pPr>
            <a:r>
              <a:rPr lang="en-US" sz="1600" dirty="0"/>
              <a:t>Thai Chi</a:t>
            </a:r>
          </a:p>
          <a:p>
            <a:pPr lvl="1">
              <a:buClr>
                <a:schemeClr val="tx1"/>
              </a:buClr>
            </a:pPr>
            <a:r>
              <a:rPr lang="en-US" sz="1600" dirty="0"/>
              <a:t>Progressive muscle relaxation</a:t>
            </a:r>
          </a:p>
          <a:p>
            <a:pPr lvl="1">
              <a:buClr>
                <a:schemeClr val="tx1"/>
              </a:buClr>
            </a:pPr>
            <a:r>
              <a:rPr lang="en-US" sz="1600" dirty="0"/>
              <a:t>Body scan</a:t>
            </a:r>
          </a:p>
          <a:p>
            <a:pPr lvl="1">
              <a:buClr>
                <a:schemeClr val="tx1"/>
              </a:buClr>
            </a:pPr>
            <a:r>
              <a:rPr lang="en-US" sz="1600" dirty="0"/>
              <a:t>Mindfulness of the body exercise</a:t>
            </a:r>
          </a:p>
          <a:p>
            <a:pPr lvl="1">
              <a:buClr>
                <a:schemeClr val="tx1"/>
              </a:buClr>
            </a:pPr>
            <a:r>
              <a:rPr lang="en-US" sz="1600" dirty="0"/>
              <a:t>Mindful walk </a:t>
            </a:r>
          </a:p>
          <a:p>
            <a:pPr lvl="1">
              <a:buClr>
                <a:schemeClr val="tx1"/>
              </a:buClr>
            </a:pPr>
            <a:r>
              <a:rPr lang="en-US" sz="1600" dirty="0"/>
              <a:t>Mindfulness of pain or discomfort</a:t>
            </a:r>
          </a:p>
          <a:p>
            <a:pPr lvl="1">
              <a:buClr>
                <a:schemeClr val="tx1"/>
              </a:buClr>
            </a:pPr>
            <a:r>
              <a:rPr lang="en-US" sz="1600" b="1" u="sng" dirty="0"/>
              <a:t>Let’s try one to practice!!</a:t>
            </a:r>
          </a:p>
        </p:txBody>
      </p:sp>
      <p:sp>
        <p:nvSpPr>
          <p:cNvPr id="4" name="TextBox 3">
            <a:extLst>
              <a:ext uri="{FF2B5EF4-FFF2-40B4-BE49-F238E27FC236}">
                <a16:creationId xmlns:a16="http://schemas.microsoft.com/office/drawing/2014/main" id="{F5FBE3B3-D619-F24E-8D11-70634C7C1C07}"/>
              </a:ext>
            </a:extLst>
          </p:cNvPr>
          <p:cNvSpPr txBox="1"/>
          <p:nvPr/>
        </p:nvSpPr>
        <p:spPr>
          <a:xfrm>
            <a:off x="4707011" y="2540340"/>
            <a:ext cx="4715884" cy="372409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Putting the body in motion:</a:t>
            </a:r>
          </a:p>
          <a:p>
            <a:pPr marL="742950" lvl="1" indent="-285750">
              <a:buFont typeface="Arial" panose="020B0604020202020204" pitchFamily="34" charset="0"/>
              <a:buChar char="•"/>
            </a:pPr>
            <a:r>
              <a:rPr lang="en-US" sz="2000" dirty="0"/>
              <a:t>Exercise</a:t>
            </a:r>
          </a:p>
          <a:p>
            <a:pPr marL="742950" lvl="1" indent="-285750">
              <a:buFont typeface="Arial" panose="020B0604020202020204" pitchFamily="34" charset="0"/>
              <a:buChar char="•"/>
            </a:pPr>
            <a:r>
              <a:rPr lang="en-US" sz="2000" dirty="0"/>
              <a:t>Hike</a:t>
            </a:r>
          </a:p>
          <a:p>
            <a:pPr marL="742950" lvl="1" indent="-285750">
              <a:buFont typeface="Arial" panose="020B0604020202020204" pitchFamily="34" charset="0"/>
              <a:buChar char="•"/>
            </a:pPr>
            <a:r>
              <a:rPr lang="en-US" sz="2000" dirty="0"/>
              <a:t>Bike riding</a:t>
            </a:r>
          </a:p>
          <a:p>
            <a:pPr marL="742950" lvl="1" indent="-285750">
              <a:buFont typeface="Arial" panose="020B0604020202020204" pitchFamily="34" charset="0"/>
              <a:buChar char="•"/>
            </a:pPr>
            <a:r>
              <a:rPr lang="en-US" sz="2000" dirty="0"/>
              <a:t>Walking</a:t>
            </a:r>
          </a:p>
          <a:p>
            <a:pPr marL="742950" lvl="1" indent="-285750">
              <a:buFont typeface="Arial" panose="020B0604020202020204" pitchFamily="34" charset="0"/>
              <a:buChar char="•"/>
            </a:pPr>
            <a:r>
              <a:rPr lang="en-US" sz="2000" dirty="0"/>
              <a:t>Swimming</a:t>
            </a:r>
          </a:p>
          <a:p>
            <a:pPr marL="742950" lvl="1" indent="-285750">
              <a:buFont typeface="Arial" panose="020B0604020202020204" pitchFamily="34" charset="0"/>
              <a:buChar char="•"/>
            </a:pPr>
            <a:r>
              <a:rPr lang="en-US" sz="2000" dirty="0"/>
              <a:t>Stretching</a:t>
            </a:r>
          </a:p>
          <a:p>
            <a:pPr marL="742950" lvl="1" indent="-285750">
              <a:buFont typeface="Arial" panose="020B0604020202020204" pitchFamily="34" charset="0"/>
              <a:buChar char="•"/>
            </a:pPr>
            <a:r>
              <a:rPr lang="en-US" sz="2000" dirty="0"/>
              <a:t>Low contact/impact sport</a:t>
            </a:r>
          </a:p>
          <a:p>
            <a:pPr lvl="1"/>
            <a:endParaRPr lang="en-US" sz="2000" dirty="0"/>
          </a:p>
          <a:p>
            <a:pPr lvl="1"/>
            <a:endParaRPr lang="en-US" sz="2000"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Content Placeholder 2">
            <a:extLst>
              <a:ext uri="{FF2B5EF4-FFF2-40B4-BE49-F238E27FC236}">
                <a16:creationId xmlns:a16="http://schemas.microsoft.com/office/drawing/2014/main" id="{3A03F04E-7DCD-F042-8EB9-0177366875F4}"/>
              </a:ext>
            </a:extLst>
          </p:cNvPr>
          <p:cNvSpPr txBox="1">
            <a:spLocks/>
          </p:cNvSpPr>
          <p:nvPr/>
        </p:nvSpPr>
        <p:spPr>
          <a:xfrm>
            <a:off x="8080845" y="2544252"/>
            <a:ext cx="4578926" cy="331893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sz="1800" b="1" dirty="0"/>
              <a:t>Nurture Your Body</a:t>
            </a:r>
          </a:p>
          <a:p>
            <a:pPr lvl="1">
              <a:buClr>
                <a:schemeClr val="tx1"/>
              </a:buClr>
            </a:pPr>
            <a:r>
              <a:rPr lang="en-US" sz="1800" dirty="0"/>
              <a:t>Eat HEALTY meals</a:t>
            </a:r>
          </a:p>
          <a:p>
            <a:pPr lvl="1">
              <a:buClr>
                <a:schemeClr val="tx1"/>
              </a:buClr>
            </a:pPr>
            <a:r>
              <a:rPr lang="en-US" sz="1800" dirty="0"/>
              <a:t>Sleep when you can</a:t>
            </a:r>
          </a:p>
          <a:p>
            <a:pPr lvl="1">
              <a:buClr>
                <a:schemeClr val="tx1"/>
              </a:buClr>
            </a:pPr>
            <a:r>
              <a:rPr lang="en-US" sz="1800" dirty="0"/>
              <a:t>Limit </a:t>
            </a:r>
            <a:r>
              <a:rPr lang="en-US" sz="1800" i="1" dirty="0"/>
              <a:t>caffeine </a:t>
            </a:r>
            <a:endParaRPr lang="en-US" sz="1800" dirty="0"/>
          </a:p>
          <a:p>
            <a:pPr lvl="1">
              <a:buClr>
                <a:schemeClr val="tx1"/>
              </a:buClr>
            </a:pPr>
            <a:r>
              <a:rPr lang="en-US" sz="1800" dirty="0"/>
              <a:t>Limit or kick the ETOH habit</a:t>
            </a:r>
          </a:p>
          <a:p>
            <a:pPr lvl="1">
              <a:buClr>
                <a:schemeClr val="tx1"/>
              </a:buClr>
            </a:pPr>
            <a:r>
              <a:rPr lang="en-US" sz="1800" dirty="0"/>
              <a:t>Kick the nicotine habit</a:t>
            </a:r>
          </a:p>
          <a:p>
            <a:pPr lvl="1">
              <a:buClr>
                <a:schemeClr val="tx1"/>
              </a:buClr>
            </a:pPr>
            <a:r>
              <a:rPr lang="en-US" sz="1800" dirty="0"/>
              <a:t>Marijuana is not a panacea </a:t>
            </a:r>
          </a:p>
          <a:p>
            <a:endParaRPr lang="en-US" b="1" dirty="0"/>
          </a:p>
        </p:txBody>
      </p:sp>
    </p:spTree>
    <p:extLst>
      <p:ext uri="{BB962C8B-B14F-4D97-AF65-F5344CB8AC3E}">
        <p14:creationId xmlns:p14="http://schemas.microsoft.com/office/powerpoint/2010/main" val="116089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2C52-1AD3-D147-A28E-415DF4F1A096}"/>
              </a:ext>
            </a:extLst>
          </p:cNvPr>
          <p:cNvSpPr>
            <a:spLocks noGrp="1"/>
          </p:cNvSpPr>
          <p:nvPr>
            <p:ph type="title"/>
          </p:nvPr>
        </p:nvSpPr>
        <p:spPr/>
        <p:txBody>
          <a:bodyPr/>
          <a:lstStyle/>
          <a:p>
            <a:r>
              <a:rPr lang="en-US" dirty="0"/>
              <a:t>Staff and Contact Information</a:t>
            </a:r>
          </a:p>
        </p:txBody>
      </p:sp>
      <p:sp>
        <p:nvSpPr>
          <p:cNvPr id="3" name="Content Placeholder 2">
            <a:extLst>
              <a:ext uri="{FF2B5EF4-FFF2-40B4-BE49-F238E27FC236}">
                <a16:creationId xmlns:a16="http://schemas.microsoft.com/office/drawing/2014/main" id="{51265E20-2278-4848-BBBD-6121490642BB}"/>
              </a:ext>
            </a:extLst>
          </p:cNvPr>
          <p:cNvSpPr>
            <a:spLocks noGrp="1"/>
          </p:cNvSpPr>
          <p:nvPr>
            <p:ph idx="1"/>
          </p:nvPr>
        </p:nvSpPr>
        <p:spPr/>
        <p:txBody>
          <a:bodyPr>
            <a:normAutofit fontScale="85000" lnSpcReduction="20000"/>
          </a:bodyPr>
          <a:lstStyle/>
          <a:p>
            <a:pPr>
              <a:lnSpc>
                <a:spcPct val="100000"/>
              </a:lnSpc>
              <a:buClr>
                <a:schemeClr val="tx1"/>
              </a:buClr>
            </a:pPr>
            <a:r>
              <a:rPr lang="en-US" dirty="0">
                <a:latin typeface="Sitka Subheading" panose="02000505000000020004" pitchFamily="2" charset="0"/>
              </a:rPr>
              <a:t>LAFD Behavioral Health Program</a:t>
            </a:r>
          </a:p>
          <a:p>
            <a:pPr lvl="1">
              <a:lnSpc>
                <a:spcPct val="100000"/>
              </a:lnSpc>
              <a:buClr>
                <a:schemeClr val="tx1"/>
              </a:buClr>
            </a:pPr>
            <a:r>
              <a:rPr lang="en-US" sz="1800" dirty="0">
                <a:latin typeface="Sitka Subheading" panose="02000505000000020004" pitchFamily="2" charset="0"/>
              </a:rPr>
              <a:t>Clinical Staff</a:t>
            </a:r>
          </a:p>
          <a:p>
            <a:pPr lvl="2">
              <a:lnSpc>
                <a:spcPct val="100000"/>
              </a:lnSpc>
              <a:buClr>
                <a:schemeClr val="tx1"/>
              </a:buClr>
            </a:pPr>
            <a:r>
              <a:rPr lang="en-US" dirty="0">
                <a:latin typeface="Sitka Subheading" panose="02000505000000020004" pitchFamily="2" charset="0"/>
              </a:rPr>
              <a:t>Dr. Krystle Madrid, Psy.D.</a:t>
            </a:r>
          </a:p>
          <a:p>
            <a:pPr lvl="2">
              <a:lnSpc>
                <a:spcPct val="100000"/>
              </a:lnSpc>
              <a:buClr>
                <a:schemeClr val="tx1"/>
              </a:buClr>
            </a:pPr>
            <a:r>
              <a:rPr lang="en-US" dirty="0">
                <a:latin typeface="Sitka Subheading" panose="02000505000000020004" pitchFamily="2" charset="0"/>
              </a:rPr>
              <a:t>Dr. Audrey Martinez, Ph.D.</a:t>
            </a:r>
          </a:p>
          <a:p>
            <a:pPr lvl="1">
              <a:lnSpc>
                <a:spcPct val="100000"/>
              </a:lnSpc>
              <a:buClr>
                <a:schemeClr val="tx1"/>
              </a:buClr>
            </a:pPr>
            <a:r>
              <a:rPr lang="en-US" sz="1800" dirty="0">
                <a:latin typeface="Sitka Subheading" panose="02000505000000020004" pitchFamily="2" charset="0"/>
              </a:rPr>
              <a:t>Administrative Staff</a:t>
            </a:r>
          </a:p>
          <a:p>
            <a:pPr lvl="2">
              <a:lnSpc>
                <a:spcPct val="100000"/>
              </a:lnSpc>
              <a:buClr>
                <a:schemeClr val="tx1"/>
              </a:buClr>
            </a:pPr>
            <a:r>
              <a:rPr lang="en-US" dirty="0">
                <a:latin typeface="Sitka Subheading" panose="02000505000000020004" pitchFamily="2" charset="0"/>
              </a:rPr>
              <a:t>Christina Arellano</a:t>
            </a:r>
          </a:p>
          <a:p>
            <a:pPr lvl="1">
              <a:lnSpc>
                <a:spcPct val="100000"/>
              </a:lnSpc>
              <a:buClr>
                <a:schemeClr val="tx1"/>
              </a:buClr>
            </a:pPr>
            <a:r>
              <a:rPr lang="en-US" sz="1800" dirty="0">
                <a:latin typeface="Sitka Subheading" panose="02000505000000020004" pitchFamily="2" charset="0"/>
              </a:rPr>
              <a:t>Scheduling</a:t>
            </a:r>
          </a:p>
          <a:p>
            <a:pPr lvl="2">
              <a:buClr>
                <a:schemeClr val="tx1"/>
              </a:buClr>
            </a:pPr>
            <a:r>
              <a:rPr lang="en-US" dirty="0">
                <a:latin typeface="Sitka Subheading" panose="02000505000000020004" pitchFamily="2" charset="0"/>
              </a:rPr>
              <a:t>(213) 202-5433</a:t>
            </a:r>
          </a:p>
          <a:p>
            <a:pPr lvl="2">
              <a:buClr>
                <a:schemeClr val="tx1"/>
              </a:buClr>
            </a:pPr>
            <a:r>
              <a:rPr lang="en-US" dirty="0">
                <a:latin typeface="Sitka Subheading" panose="02000505000000020004" pitchFamily="2" charset="0"/>
              </a:rPr>
              <a:t>(323) 276-7169</a:t>
            </a:r>
          </a:p>
          <a:p>
            <a:pPr lvl="2">
              <a:lnSpc>
                <a:spcPct val="100000"/>
              </a:lnSpc>
              <a:buClr>
                <a:schemeClr val="tx1"/>
              </a:buClr>
            </a:pPr>
            <a:r>
              <a:rPr lang="en-US" dirty="0">
                <a:latin typeface="Sitka Subheading" panose="02000505000000020004" pitchFamily="2" charset="0"/>
                <a:hlinkClick r:id="rId2"/>
              </a:rPr>
              <a:t>Lafd.bhp@lacity.org</a:t>
            </a:r>
            <a:endParaRPr lang="en-US" dirty="0">
              <a:latin typeface="Sitka Subheading" panose="02000505000000020004" pitchFamily="2" charset="0"/>
            </a:endParaRPr>
          </a:p>
          <a:p>
            <a:endParaRPr lang="en-US" dirty="0"/>
          </a:p>
        </p:txBody>
      </p:sp>
    </p:spTree>
    <p:extLst>
      <p:ext uri="{BB962C8B-B14F-4D97-AF65-F5344CB8AC3E}">
        <p14:creationId xmlns:p14="http://schemas.microsoft.com/office/powerpoint/2010/main" val="1746121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F9C74F1-DBFA-314B-A6F8-A1E78E72FFFC}"/>
              </a:ext>
            </a:extLst>
          </p:cNvPr>
          <p:cNvSpPr>
            <a:spLocks noGrp="1"/>
          </p:cNvSpPr>
          <p:nvPr>
            <p:ph type="title"/>
          </p:nvPr>
        </p:nvSpPr>
        <p:spPr>
          <a:xfrm>
            <a:off x="929140" y="972766"/>
            <a:ext cx="2835464" cy="1254868"/>
          </a:xfrm>
        </p:spPr>
        <p:txBody>
          <a:bodyPr anchor="b">
            <a:normAutofit/>
          </a:bodyPr>
          <a:lstStyle/>
          <a:p>
            <a:r>
              <a:rPr lang="en-US" sz="2800" dirty="0">
                <a:solidFill>
                  <a:srgbClr val="262626"/>
                </a:solidFill>
              </a:rPr>
              <a:t>Emotional Coping</a:t>
            </a:r>
          </a:p>
        </p:txBody>
      </p:sp>
      <p:sp>
        <p:nvSpPr>
          <p:cNvPr id="3" name="Content Placeholder 2">
            <a:extLst>
              <a:ext uri="{FF2B5EF4-FFF2-40B4-BE49-F238E27FC236}">
                <a16:creationId xmlns:a16="http://schemas.microsoft.com/office/drawing/2014/main" id="{18A859AF-31FC-7247-AF5F-6EEA50D63DD0}"/>
              </a:ext>
            </a:extLst>
          </p:cNvPr>
          <p:cNvSpPr>
            <a:spLocks noGrp="1"/>
          </p:cNvSpPr>
          <p:nvPr>
            <p:ph idx="1"/>
          </p:nvPr>
        </p:nvSpPr>
        <p:spPr>
          <a:xfrm>
            <a:off x="929141" y="2430471"/>
            <a:ext cx="2835464" cy="3552039"/>
          </a:xfrm>
        </p:spPr>
        <p:txBody>
          <a:bodyPr>
            <a:normAutofit/>
          </a:bodyPr>
          <a:lstStyle/>
          <a:p>
            <a:pPr>
              <a:lnSpc>
                <a:spcPct val="90000"/>
              </a:lnSpc>
              <a:buClr>
                <a:schemeClr val="tx1"/>
              </a:buClr>
            </a:pPr>
            <a:r>
              <a:rPr lang="en-US" sz="1700" dirty="0">
                <a:solidFill>
                  <a:srgbClr val="262626"/>
                </a:solidFill>
              </a:rPr>
              <a:t>Emotions have both a physical component and a cognitive, or thinking, component. </a:t>
            </a:r>
          </a:p>
          <a:p>
            <a:pPr>
              <a:lnSpc>
                <a:spcPct val="90000"/>
              </a:lnSpc>
              <a:buClr>
                <a:schemeClr val="tx1"/>
              </a:buClr>
            </a:pPr>
            <a:r>
              <a:rPr lang="en-US" sz="1700" dirty="0">
                <a:solidFill>
                  <a:srgbClr val="262626"/>
                </a:solidFill>
              </a:rPr>
              <a:t>Emotions provide you vital </a:t>
            </a:r>
            <a:r>
              <a:rPr lang="en-US" sz="1700" u="sng" dirty="0">
                <a:solidFill>
                  <a:srgbClr val="262626"/>
                </a:solidFill>
              </a:rPr>
              <a:t>survival information</a:t>
            </a:r>
            <a:r>
              <a:rPr lang="en-US" sz="1700" dirty="0">
                <a:solidFill>
                  <a:srgbClr val="262626"/>
                </a:solidFill>
              </a:rPr>
              <a:t>.</a:t>
            </a:r>
          </a:p>
          <a:p>
            <a:pPr>
              <a:lnSpc>
                <a:spcPct val="90000"/>
              </a:lnSpc>
              <a:buClr>
                <a:schemeClr val="tx1"/>
              </a:buClr>
            </a:pPr>
            <a:r>
              <a:rPr lang="en-US" sz="1700" dirty="0">
                <a:solidFill>
                  <a:srgbClr val="262626"/>
                </a:solidFill>
              </a:rPr>
              <a:t>There is a stronger evolutionary bias/advantage to hang on to negative information. </a:t>
            </a:r>
          </a:p>
          <a:p>
            <a:pPr>
              <a:lnSpc>
                <a:spcPct val="90000"/>
              </a:lnSpc>
              <a:buClr>
                <a:schemeClr val="tx1"/>
              </a:buClr>
            </a:pPr>
            <a:r>
              <a:rPr lang="en-US" sz="1700" dirty="0">
                <a:solidFill>
                  <a:srgbClr val="262626"/>
                </a:solidFill>
              </a:rPr>
              <a:t>Let’s learn how to manage our emotions so they don’t manage us!</a:t>
            </a:r>
          </a:p>
        </p:txBody>
      </p:sp>
      <p:sp useBgFill="1">
        <p:nvSpPr>
          <p:cNvPr id="27" name="Rectangle 2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Diagram&#10;&#10;Description automatically generated">
            <a:extLst>
              <a:ext uri="{FF2B5EF4-FFF2-40B4-BE49-F238E27FC236}">
                <a16:creationId xmlns:a16="http://schemas.microsoft.com/office/drawing/2014/main" id="{6D500E0C-ECCA-3B45-9AFF-4B6BB46665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85947" y="501125"/>
            <a:ext cx="6098041" cy="5481385"/>
          </a:xfrm>
          <a:prstGeom prst="rect">
            <a:avLst/>
          </a:prstGeom>
          <a:solidFill>
            <a:schemeClr val="accent1">
              <a:alpha val="52000"/>
            </a:schemeClr>
          </a:solidFill>
          <a:ln w="57150">
            <a:solidFill>
              <a:schemeClr val="tx1"/>
            </a:solidFill>
          </a:ln>
        </p:spPr>
      </p:pic>
      <p:sp>
        <p:nvSpPr>
          <p:cNvPr id="16" name="TextBox 15">
            <a:extLst>
              <a:ext uri="{FF2B5EF4-FFF2-40B4-BE49-F238E27FC236}">
                <a16:creationId xmlns:a16="http://schemas.microsoft.com/office/drawing/2014/main" id="{5CA650CB-0F3B-B44D-B9FD-CE77DEB117F4}"/>
              </a:ext>
            </a:extLst>
          </p:cNvPr>
          <p:cNvSpPr txBox="1"/>
          <p:nvPr/>
        </p:nvSpPr>
        <p:spPr>
          <a:xfrm>
            <a:off x="9662299" y="6526606"/>
            <a:ext cx="252665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moffou.blogspot.com/2011/04/limbic.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1369774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30B5947-758B-C94B-B1A7-D39B149023A5}"/>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200" dirty="0">
                <a:solidFill>
                  <a:srgbClr val="262626"/>
                </a:solidFill>
              </a:rPr>
              <a:t>Building Emotional IQ</a:t>
            </a:r>
          </a:p>
        </p:txBody>
      </p:sp>
      <p:cxnSp>
        <p:nvCxnSpPr>
          <p:cNvPr id="17" name="Straight Connector 16">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5FB0ECC-235B-4E45-8D3D-0EC5F39D6720}"/>
              </a:ext>
            </a:extLst>
          </p:cNvPr>
          <p:cNvSpPr txBox="1"/>
          <p:nvPr/>
        </p:nvSpPr>
        <p:spPr>
          <a:xfrm>
            <a:off x="1295401" y="2493774"/>
            <a:ext cx="3660057" cy="3382094"/>
          </a:xfrm>
          <a:prstGeom prst="rect">
            <a:avLst/>
          </a:prstGeom>
        </p:spPr>
        <p:txBody>
          <a:bodyPr vert="horz" lIns="91440" tIns="45720" rIns="91440" bIns="45720" rtlCol="0" anchor="t">
            <a:normAutofit/>
          </a:bodyPr>
          <a:lstStyle/>
          <a:p>
            <a:pPr marL="285750" indent="-285750">
              <a:spcBef>
                <a:spcPct val="20000"/>
              </a:spcBef>
              <a:spcAft>
                <a:spcPts val="600"/>
              </a:spcAft>
              <a:buClr>
                <a:schemeClr val="tx1"/>
              </a:buClr>
              <a:buSzPct val="115000"/>
              <a:buFont typeface="Arial"/>
              <a:buChar char="•"/>
            </a:pPr>
            <a:r>
              <a:rPr lang="en-US" dirty="0">
                <a:solidFill>
                  <a:srgbClr val="262626"/>
                </a:solidFill>
              </a:rPr>
              <a:t>How do you express emotions?</a:t>
            </a:r>
          </a:p>
          <a:p>
            <a:pPr marL="285750" indent="-285750">
              <a:spcBef>
                <a:spcPct val="20000"/>
              </a:spcBef>
              <a:spcAft>
                <a:spcPts val="600"/>
              </a:spcAft>
              <a:buClr>
                <a:schemeClr val="tx1"/>
              </a:buClr>
              <a:buSzPct val="115000"/>
              <a:buFont typeface="Arial"/>
              <a:buChar char="•"/>
            </a:pPr>
            <a:r>
              <a:rPr lang="en-US" dirty="0">
                <a:solidFill>
                  <a:srgbClr val="262626"/>
                </a:solidFill>
              </a:rPr>
              <a:t>How are emotions expressed in the field?</a:t>
            </a:r>
          </a:p>
          <a:p>
            <a:pPr marL="285750" indent="-285750">
              <a:spcBef>
                <a:spcPct val="20000"/>
              </a:spcBef>
              <a:spcAft>
                <a:spcPts val="600"/>
              </a:spcAft>
              <a:buClr>
                <a:schemeClr val="tx1"/>
              </a:buClr>
              <a:buSzPct val="115000"/>
              <a:buFont typeface="Arial"/>
              <a:buChar char="•"/>
            </a:pPr>
            <a:r>
              <a:rPr lang="en-US" dirty="0">
                <a:solidFill>
                  <a:srgbClr val="262626"/>
                </a:solidFill>
              </a:rPr>
              <a:t>How are emotions expressed at home?</a:t>
            </a:r>
          </a:p>
          <a:p>
            <a:pPr marL="285750" indent="-285750">
              <a:spcBef>
                <a:spcPct val="20000"/>
              </a:spcBef>
              <a:spcAft>
                <a:spcPts val="600"/>
              </a:spcAft>
              <a:buClr>
                <a:schemeClr val="tx1"/>
              </a:buClr>
              <a:buSzPct val="115000"/>
              <a:buFont typeface="Arial"/>
              <a:buChar char="•"/>
            </a:pPr>
            <a:r>
              <a:rPr lang="en-US" dirty="0">
                <a:solidFill>
                  <a:srgbClr val="262626"/>
                </a:solidFill>
              </a:rPr>
              <a:t>How were emotions expressed in your childhood?</a:t>
            </a:r>
          </a:p>
          <a:p>
            <a:pPr marL="285750" indent="-285750">
              <a:spcBef>
                <a:spcPct val="20000"/>
              </a:spcBef>
              <a:spcAft>
                <a:spcPts val="600"/>
              </a:spcAft>
              <a:buClr>
                <a:schemeClr val="tx1"/>
              </a:buClr>
              <a:buSzPct val="115000"/>
              <a:buFont typeface="Arial"/>
              <a:buChar char="•"/>
            </a:pPr>
            <a:r>
              <a:rPr lang="en-US" dirty="0">
                <a:solidFill>
                  <a:srgbClr val="262626"/>
                </a:solidFill>
              </a:rPr>
              <a:t>Are there safer emotions to express?</a:t>
            </a:r>
          </a:p>
        </p:txBody>
      </p:sp>
      <p:pic>
        <p:nvPicPr>
          <p:cNvPr id="4" name="Content Placeholder 3">
            <a:extLst>
              <a:ext uri="{FF2B5EF4-FFF2-40B4-BE49-F238E27FC236}">
                <a16:creationId xmlns:a16="http://schemas.microsoft.com/office/drawing/2014/main" id="{BB5E5714-1A54-0640-9168-A31EA45704D4}"/>
              </a:ext>
            </a:extLst>
          </p:cNvPr>
          <p:cNvPicPr>
            <a:picLocks noGrp="1" noChangeAspect="1"/>
          </p:cNvPicPr>
          <p:nvPr>
            <p:ph idx="1"/>
          </p:nvPr>
        </p:nvPicPr>
        <p:blipFill>
          <a:blip r:embed="rId6"/>
          <a:stretch>
            <a:fillRect/>
          </a:stretch>
        </p:blipFill>
        <p:spPr>
          <a:xfrm>
            <a:off x="5694238" y="982131"/>
            <a:ext cx="4918326"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3498774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A picture containing water, outdoor, person&#10;&#10;Description automatically generated">
            <a:extLst>
              <a:ext uri="{FF2B5EF4-FFF2-40B4-BE49-F238E27FC236}">
                <a16:creationId xmlns:a16="http://schemas.microsoft.com/office/drawing/2014/main" id="{BB1A1C3D-4D7C-2247-B079-F65787663319}"/>
              </a:ext>
            </a:extLst>
          </p:cNvPr>
          <p:cNvPicPr>
            <a:picLocks noChangeAspect="1"/>
          </p:cNvPicPr>
          <p:nvPr/>
        </p:nvPicPr>
        <p:blipFill rotWithShape="1">
          <a:blip r:embed="rId3">
            <a:alphaModFix amt="35000"/>
            <a:extLst>
              <a:ext uri="{837473B0-CC2E-450A-ABE3-18F120FF3D39}">
                <a1611:picAttrSrcUrl xmlns:a1611="http://schemas.microsoft.com/office/drawing/2016/11/main" r:id="rId4"/>
              </a:ext>
            </a:extLst>
          </a:blip>
          <a:srcRect t="3680" b="15093"/>
          <a:stretch/>
        </p:blipFill>
        <p:spPr>
          <a:xfrm>
            <a:off x="20" y="346373"/>
            <a:ext cx="12191980" cy="6857990"/>
          </a:xfrm>
          <a:prstGeom prst="rect">
            <a:avLst/>
          </a:prstGeom>
        </p:spPr>
      </p:pic>
      <p:sp>
        <p:nvSpPr>
          <p:cNvPr id="2" name="Title 1">
            <a:extLst>
              <a:ext uri="{FF2B5EF4-FFF2-40B4-BE49-F238E27FC236}">
                <a16:creationId xmlns:a16="http://schemas.microsoft.com/office/drawing/2014/main" id="{CEE168A1-CAE0-5A42-9A6D-F42C94BC6B98}"/>
              </a:ext>
            </a:extLst>
          </p:cNvPr>
          <p:cNvSpPr>
            <a:spLocks noGrp="1"/>
          </p:cNvSpPr>
          <p:nvPr>
            <p:ph type="title"/>
          </p:nvPr>
        </p:nvSpPr>
        <p:spPr/>
        <p:txBody>
          <a:bodyPr>
            <a:normAutofit fontScale="90000"/>
          </a:bodyPr>
          <a:lstStyle/>
          <a:p>
            <a:r>
              <a:rPr lang="en-US" dirty="0">
                <a:solidFill>
                  <a:schemeClr val="bg1"/>
                </a:solidFill>
              </a:rPr>
              <a:t>Emotional Coping: Dealing With Strong Feelings</a:t>
            </a:r>
          </a:p>
        </p:txBody>
      </p:sp>
      <p:sp>
        <p:nvSpPr>
          <p:cNvPr id="3" name="Content Placeholder 2">
            <a:extLst>
              <a:ext uri="{FF2B5EF4-FFF2-40B4-BE49-F238E27FC236}">
                <a16:creationId xmlns:a16="http://schemas.microsoft.com/office/drawing/2014/main" id="{6BE05ADD-9AAC-0549-BF62-D204F9A9B120}"/>
              </a:ext>
            </a:extLst>
          </p:cNvPr>
          <p:cNvSpPr>
            <a:spLocks noGrp="1"/>
          </p:cNvSpPr>
          <p:nvPr>
            <p:ph idx="1"/>
          </p:nvPr>
        </p:nvSpPr>
        <p:spPr>
          <a:xfrm>
            <a:off x="1295401" y="2556932"/>
            <a:ext cx="4301835" cy="3318936"/>
          </a:xfrm>
        </p:spPr>
        <p:txBody>
          <a:bodyPr>
            <a:normAutofit/>
          </a:bodyPr>
          <a:lstStyle/>
          <a:p>
            <a:pPr>
              <a:buClr>
                <a:schemeClr val="bg1"/>
              </a:buClr>
            </a:pPr>
            <a:r>
              <a:rPr lang="en-US" dirty="0">
                <a:solidFill>
                  <a:schemeClr val="bg1"/>
                </a:solidFill>
              </a:rPr>
              <a:t>Mindfulness exercises</a:t>
            </a:r>
          </a:p>
          <a:p>
            <a:pPr lvl="1">
              <a:buClr>
                <a:schemeClr val="bg1"/>
              </a:buClr>
            </a:pPr>
            <a:r>
              <a:rPr lang="en-US" dirty="0">
                <a:solidFill>
                  <a:schemeClr val="bg1"/>
                </a:solidFill>
              </a:rPr>
              <a:t>Breath</a:t>
            </a:r>
          </a:p>
          <a:p>
            <a:pPr lvl="1">
              <a:buClr>
                <a:schemeClr val="bg1"/>
              </a:buClr>
            </a:pPr>
            <a:r>
              <a:rPr lang="en-US" dirty="0">
                <a:solidFill>
                  <a:schemeClr val="bg1"/>
                </a:solidFill>
              </a:rPr>
              <a:t>Tolerance of feelings</a:t>
            </a:r>
          </a:p>
          <a:p>
            <a:pPr lvl="1">
              <a:buClr>
                <a:schemeClr val="bg1"/>
              </a:buClr>
            </a:pPr>
            <a:r>
              <a:rPr lang="en-US" dirty="0">
                <a:solidFill>
                  <a:schemeClr val="bg1"/>
                </a:solidFill>
              </a:rPr>
              <a:t>Gratitude </a:t>
            </a:r>
          </a:p>
          <a:p>
            <a:pPr lvl="1">
              <a:buClr>
                <a:schemeClr val="bg1"/>
              </a:buClr>
            </a:pPr>
            <a:r>
              <a:rPr lang="en-US" dirty="0">
                <a:solidFill>
                  <a:schemeClr val="bg1"/>
                </a:solidFill>
              </a:rPr>
              <a:t>Enhancing joy</a:t>
            </a:r>
          </a:p>
          <a:p>
            <a:endParaRPr lang="en-US" dirty="0">
              <a:solidFill>
                <a:srgbClr val="FFFFFF"/>
              </a:solidFill>
            </a:endParaRPr>
          </a:p>
        </p:txBody>
      </p:sp>
      <p:sp>
        <p:nvSpPr>
          <p:cNvPr id="30" name="TextBox 29">
            <a:extLst>
              <a:ext uri="{FF2B5EF4-FFF2-40B4-BE49-F238E27FC236}">
                <a16:creationId xmlns:a16="http://schemas.microsoft.com/office/drawing/2014/main" id="{60465C6E-AAF1-5246-A5F4-CEBD8256831C}"/>
              </a:ext>
            </a:extLst>
          </p:cNvPr>
          <p:cNvSpPr txBox="1"/>
          <p:nvPr/>
        </p:nvSpPr>
        <p:spPr>
          <a:xfrm>
            <a:off x="9832059" y="6657945"/>
            <a:ext cx="23599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in5d.com/meditation-literally-rebuilds-your-brai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38171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4" name="Picture 1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FB82B7D-2221-F943-A847-ED1FFE110746}"/>
              </a:ext>
            </a:extLst>
          </p:cNvPr>
          <p:cNvSpPr>
            <a:spLocks noGrp="1"/>
          </p:cNvSpPr>
          <p:nvPr>
            <p:ph type="title"/>
          </p:nvPr>
        </p:nvSpPr>
        <p:spPr>
          <a:xfrm>
            <a:off x="4626508" y="982132"/>
            <a:ext cx="6270090" cy="1303867"/>
          </a:xfrm>
        </p:spPr>
        <p:txBody>
          <a:bodyPr>
            <a:normAutofit/>
          </a:bodyPr>
          <a:lstStyle/>
          <a:p>
            <a:pPr>
              <a:lnSpc>
                <a:spcPct val="90000"/>
              </a:lnSpc>
            </a:pPr>
            <a:r>
              <a:rPr lang="en-US" sz="4100" dirty="0"/>
              <a:t>Emotional Coping: Dealing with Strong Feelings</a:t>
            </a:r>
          </a:p>
        </p:txBody>
      </p:sp>
      <p:sp>
        <p:nvSpPr>
          <p:cNvPr id="19" name="Rectangle 1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clipart&#10;&#10;Description automatically generated">
            <a:extLst>
              <a:ext uri="{FF2B5EF4-FFF2-40B4-BE49-F238E27FC236}">
                <a16:creationId xmlns:a16="http://schemas.microsoft.com/office/drawing/2014/main" id="{13CF747D-8D57-4047-A626-4BDDCF7C2733}"/>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6462" r="30965" b="2"/>
          <a:stretch/>
        </p:blipFill>
        <p:spPr>
          <a:xfrm>
            <a:off x="1412683" y="1410208"/>
            <a:ext cx="2433793" cy="38587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cxnSp>
        <p:nvCxnSpPr>
          <p:cNvPr id="21" name="Straight Connector 2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F8E4D5E-A45B-C34D-8A68-0A0E4CBC24EC}"/>
              </a:ext>
            </a:extLst>
          </p:cNvPr>
          <p:cNvSpPr>
            <a:spLocks noGrp="1"/>
          </p:cNvSpPr>
          <p:nvPr>
            <p:ph idx="1"/>
          </p:nvPr>
        </p:nvSpPr>
        <p:spPr>
          <a:xfrm>
            <a:off x="4973799" y="2515280"/>
            <a:ext cx="6173549" cy="3318936"/>
          </a:xfrm>
        </p:spPr>
        <p:txBody>
          <a:bodyPr>
            <a:normAutofit/>
          </a:bodyPr>
          <a:lstStyle/>
          <a:p>
            <a:pPr>
              <a:lnSpc>
                <a:spcPct val="90000"/>
              </a:lnSpc>
              <a:buClr>
                <a:schemeClr val="tx1"/>
              </a:buClr>
            </a:pPr>
            <a:r>
              <a:rPr lang="en-US" sz="2000" b="1" dirty="0"/>
              <a:t>Problem Solving Time or Coping Time?</a:t>
            </a:r>
          </a:p>
          <a:p>
            <a:pPr lvl="1">
              <a:lnSpc>
                <a:spcPct val="90000"/>
              </a:lnSpc>
              <a:buClr>
                <a:schemeClr val="tx1"/>
              </a:buClr>
            </a:pPr>
            <a:r>
              <a:rPr lang="en-US" dirty="0"/>
              <a:t>Emotion Mind, Wise Mind, Logical Mind</a:t>
            </a:r>
          </a:p>
          <a:p>
            <a:pPr lvl="2">
              <a:lnSpc>
                <a:spcPct val="90000"/>
              </a:lnSpc>
              <a:buClr>
                <a:schemeClr val="tx1"/>
              </a:buClr>
            </a:pPr>
            <a:r>
              <a:rPr lang="en-US" sz="2000" dirty="0"/>
              <a:t>Does your emotion fit the facts?</a:t>
            </a:r>
          </a:p>
          <a:p>
            <a:pPr lvl="2">
              <a:lnSpc>
                <a:spcPct val="90000"/>
              </a:lnSpc>
              <a:buClr>
                <a:schemeClr val="tx1"/>
              </a:buClr>
            </a:pPr>
            <a:r>
              <a:rPr lang="en-US" sz="2000" dirty="0"/>
              <a:t>What’s more effective, action or coping?</a:t>
            </a:r>
          </a:p>
          <a:p>
            <a:pPr lvl="2">
              <a:lnSpc>
                <a:spcPct val="90000"/>
              </a:lnSpc>
            </a:pPr>
            <a:endParaRPr lang="en-US" sz="1100" dirty="0"/>
          </a:p>
        </p:txBody>
      </p:sp>
      <p:sp>
        <p:nvSpPr>
          <p:cNvPr id="6" name="TextBox 5">
            <a:extLst>
              <a:ext uri="{FF2B5EF4-FFF2-40B4-BE49-F238E27FC236}">
                <a16:creationId xmlns:a16="http://schemas.microsoft.com/office/drawing/2014/main" id="{1F55A508-56C0-F341-8F5A-1CFB9D5B09EE}"/>
              </a:ext>
            </a:extLst>
          </p:cNvPr>
          <p:cNvSpPr txBox="1"/>
          <p:nvPr/>
        </p:nvSpPr>
        <p:spPr>
          <a:xfrm>
            <a:off x="9699010" y="6657945"/>
            <a:ext cx="249299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stylishcorpse.wordpress.com/2009/11/">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358079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4" name="Picture 1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068E6C24-F33E-E246-9357-124BB2DB8CFD}"/>
              </a:ext>
            </a:extLst>
          </p:cNvPr>
          <p:cNvSpPr>
            <a:spLocks noGrp="1"/>
          </p:cNvSpPr>
          <p:nvPr>
            <p:ph type="title"/>
          </p:nvPr>
        </p:nvSpPr>
        <p:spPr>
          <a:xfrm>
            <a:off x="4626508" y="982132"/>
            <a:ext cx="6270090" cy="1303867"/>
          </a:xfrm>
        </p:spPr>
        <p:txBody>
          <a:bodyPr>
            <a:normAutofit/>
          </a:bodyPr>
          <a:lstStyle/>
          <a:p>
            <a:r>
              <a:rPr lang="en-US" dirty="0"/>
              <a:t>Emotional Coping: Skills</a:t>
            </a:r>
          </a:p>
        </p:txBody>
      </p:sp>
      <p:sp>
        <p:nvSpPr>
          <p:cNvPr id="19" name="Rectangle 1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up of a stack of rocks&#10;&#10;Description automatically generated with low confidence">
            <a:extLst>
              <a:ext uri="{FF2B5EF4-FFF2-40B4-BE49-F238E27FC236}">
                <a16:creationId xmlns:a16="http://schemas.microsoft.com/office/drawing/2014/main" id="{7043531A-A2FF-0F43-94D1-E06F458B57E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2191" r="26684" b="2"/>
          <a:stretch/>
        </p:blipFill>
        <p:spPr>
          <a:xfrm>
            <a:off x="1412683" y="1410208"/>
            <a:ext cx="2433793" cy="3858780"/>
          </a:xfrm>
          <a:prstGeom prst="rect">
            <a:avLst/>
          </a:prstGeom>
        </p:spPr>
      </p:pic>
      <p:cxnSp>
        <p:nvCxnSpPr>
          <p:cNvPr id="21" name="Straight Connector 2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4C505CF-AB51-A64C-ADB7-9A4BAD2E508B}"/>
              </a:ext>
            </a:extLst>
          </p:cNvPr>
          <p:cNvSpPr>
            <a:spLocks noGrp="1"/>
          </p:cNvSpPr>
          <p:nvPr>
            <p:ph idx="1"/>
          </p:nvPr>
        </p:nvSpPr>
        <p:spPr>
          <a:xfrm>
            <a:off x="4636482" y="2556932"/>
            <a:ext cx="6260114" cy="3318936"/>
          </a:xfrm>
        </p:spPr>
        <p:txBody>
          <a:bodyPr>
            <a:normAutofit/>
          </a:bodyPr>
          <a:lstStyle/>
          <a:p>
            <a:pPr lvl="1">
              <a:buClr>
                <a:schemeClr val="tx1"/>
              </a:buClr>
            </a:pPr>
            <a:r>
              <a:rPr lang="en-US" dirty="0"/>
              <a:t>Opposite Action</a:t>
            </a:r>
          </a:p>
          <a:p>
            <a:pPr lvl="1">
              <a:buClr>
                <a:schemeClr val="tx1"/>
              </a:buClr>
            </a:pPr>
            <a:r>
              <a:rPr lang="en-US" dirty="0"/>
              <a:t>Accumulate Positive Emotions Through Action</a:t>
            </a:r>
          </a:p>
          <a:p>
            <a:pPr lvl="1">
              <a:buClr>
                <a:schemeClr val="tx1"/>
              </a:buClr>
            </a:pPr>
            <a:r>
              <a:rPr lang="en-US" dirty="0"/>
              <a:t>Grounding-Look, Point, Name; 5 senses </a:t>
            </a:r>
          </a:p>
          <a:p>
            <a:pPr lvl="1">
              <a:buClr>
                <a:schemeClr val="tx1"/>
              </a:buClr>
            </a:pPr>
            <a:r>
              <a:rPr lang="en-US" dirty="0"/>
              <a:t>Holding ice</a:t>
            </a:r>
          </a:p>
          <a:p>
            <a:pPr lvl="1">
              <a:buClr>
                <a:schemeClr val="tx1"/>
              </a:buClr>
            </a:pPr>
            <a:r>
              <a:rPr lang="en-US" dirty="0"/>
              <a:t>Distraction</a:t>
            </a:r>
          </a:p>
          <a:p>
            <a:pPr lvl="1">
              <a:buClr>
                <a:schemeClr val="tx1"/>
              </a:buClr>
            </a:pPr>
            <a:r>
              <a:rPr lang="en-US" dirty="0"/>
              <a:t>Radical Acceptance</a:t>
            </a:r>
          </a:p>
          <a:p>
            <a:pPr lvl="1">
              <a:buClr>
                <a:schemeClr val="tx1"/>
              </a:buClr>
            </a:pPr>
            <a:r>
              <a:rPr lang="en-US" b="1" dirty="0"/>
              <a:t>Let’s Try one</a:t>
            </a:r>
          </a:p>
          <a:p>
            <a:endParaRPr lang="en-US" dirty="0"/>
          </a:p>
        </p:txBody>
      </p:sp>
      <p:sp>
        <p:nvSpPr>
          <p:cNvPr id="6" name="TextBox 5">
            <a:extLst>
              <a:ext uri="{FF2B5EF4-FFF2-40B4-BE49-F238E27FC236}">
                <a16:creationId xmlns:a16="http://schemas.microsoft.com/office/drawing/2014/main" id="{98279A3C-49FF-7B4B-BF81-4A34F4FA64D9}"/>
              </a:ext>
            </a:extLst>
          </p:cNvPr>
          <p:cNvSpPr txBox="1"/>
          <p:nvPr/>
        </p:nvSpPr>
        <p:spPr>
          <a:xfrm>
            <a:off x="1642026" y="5068933"/>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www.handsonhealthy.com/2013/06/grounding-every-day-helps-my-mind-stay.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8" name="Picture 7" descr="Calendar&#10;&#10;Description automatically generated">
            <a:extLst>
              <a:ext uri="{FF2B5EF4-FFF2-40B4-BE49-F238E27FC236}">
                <a16:creationId xmlns:a16="http://schemas.microsoft.com/office/drawing/2014/main" id="{D47E8DC0-823D-C84C-851B-ED81366DE45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629651" y="4210832"/>
            <a:ext cx="2709988" cy="1524368"/>
          </a:xfrm>
          <a:prstGeom prst="rect">
            <a:avLst/>
          </a:prstGeom>
        </p:spPr>
      </p:pic>
      <p:sp>
        <p:nvSpPr>
          <p:cNvPr id="9" name="TextBox 8">
            <a:extLst>
              <a:ext uri="{FF2B5EF4-FFF2-40B4-BE49-F238E27FC236}">
                <a16:creationId xmlns:a16="http://schemas.microsoft.com/office/drawing/2014/main" id="{06661C2C-FA48-9248-B440-AD3C76CC7181}"/>
              </a:ext>
            </a:extLst>
          </p:cNvPr>
          <p:cNvSpPr txBox="1"/>
          <p:nvPr/>
        </p:nvSpPr>
        <p:spPr>
          <a:xfrm>
            <a:off x="9166351" y="5908324"/>
            <a:ext cx="2173287" cy="369332"/>
          </a:xfrm>
          <a:prstGeom prst="rect">
            <a:avLst/>
          </a:prstGeom>
          <a:noFill/>
        </p:spPr>
        <p:txBody>
          <a:bodyPr wrap="square" rtlCol="0">
            <a:spAutoFit/>
          </a:bodyPr>
          <a:lstStyle/>
          <a:p>
            <a:r>
              <a:rPr lang="en-US" sz="900" dirty="0">
                <a:hlinkClick r:id="rId9" tooltip="https://www.electronics-lab.com/what-is-household-ground/"/>
              </a:rPr>
              <a:t>This Photo</a:t>
            </a:r>
            <a:r>
              <a:rPr lang="en-US" sz="900" dirty="0"/>
              <a:t> by Unknown Author is licensed under </a:t>
            </a:r>
            <a:r>
              <a:rPr lang="en-US" sz="900" dirty="0">
                <a:hlinkClick r:id="rId10" tooltip="https://creativecommons.org/licenses/by-sa/3.0/"/>
              </a:rPr>
              <a:t>CC BY-SA</a:t>
            </a:r>
            <a:endParaRPr lang="en-US" sz="900" dirty="0"/>
          </a:p>
        </p:txBody>
      </p:sp>
    </p:spTree>
    <p:extLst>
      <p:ext uri="{BB962C8B-B14F-4D97-AF65-F5344CB8AC3E}">
        <p14:creationId xmlns:p14="http://schemas.microsoft.com/office/powerpoint/2010/main" val="306507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BA4B-0C07-834C-9C12-B43470D04234}"/>
              </a:ext>
            </a:extLst>
          </p:cNvPr>
          <p:cNvSpPr>
            <a:spLocks noGrp="1"/>
          </p:cNvSpPr>
          <p:nvPr>
            <p:ph type="title"/>
          </p:nvPr>
        </p:nvSpPr>
        <p:spPr/>
        <p:txBody>
          <a:bodyPr>
            <a:normAutofit/>
          </a:bodyPr>
          <a:lstStyle/>
          <a:p>
            <a:r>
              <a:rPr lang="en-US" dirty="0">
                <a:solidFill>
                  <a:schemeClr val="tx1"/>
                </a:solidFill>
              </a:rPr>
              <a:t>Cognitive Coping</a:t>
            </a:r>
          </a:p>
        </p:txBody>
      </p:sp>
      <p:sp>
        <p:nvSpPr>
          <p:cNvPr id="3" name="Content Placeholder 2">
            <a:extLst>
              <a:ext uri="{FF2B5EF4-FFF2-40B4-BE49-F238E27FC236}">
                <a16:creationId xmlns:a16="http://schemas.microsoft.com/office/drawing/2014/main" id="{C6BFCC26-4AC8-F94D-9DE9-098DA6D84191}"/>
              </a:ext>
            </a:extLst>
          </p:cNvPr>
          <p:cNvSpPr>
            <a:spLocks noGrp="1"/>
          </p:cNvSpPr>
          <p:nvPr>
            <p:ph idx="1"/>
          </p:nvPr>
        </p:nvSpPr>
        <p:spPr/>
        <p:txBody>
          <a:bodyPr anchor="ctr">
            <a:normAutofit/>
          </a:bodyPr>
          <a:lstStyle/>
          <a:p>
            <a:pPr marL="0" indent="0" algn="ctr">
              <a:buNone/>
            </a:pPr>
            <a:r>
              <a:rPr lang="en-US" dirty="0"/>
              <a:t>“Just because I think it, does not make it true.”</a:t>
            </a:r>
          </a:p>
          <a:p>
            <a:pPr marL="0" indent="0">
              <a:buNone/>
            </a:pPr>
            <a:endParaRPr lang="en-US" dirty="0"/>
          </a:p>
          <a:p>
            <a:pPr>
              <a:buClr>
                <a:schemeClr val="tx1"/>
              </a:buClr>
            </a:pPr>
            <a:r>
              <a:rPr lang="en-US" dirty="0"/>
              <a:t>Brain is an organ that produces thought like the pancreas produces insulin.</a:t>
            </a:r>
          </a:p>
          <a:p>
            <a:pPr>
              <a:buClr>
                <a:schemeClr val="tx1"/>
              </a:buClr>
            </a:pPr>
            <a:r>
              <a:rPr lang="en-US" dirty="0"/>
              <a:t>Role of Automatic Thoughts, Negative Coping, and Core Beliefs</a:t>
            </a:r>
          </a:p>
          <a:p>
            <a:pPr>
              <a:buClr>
                <a:schemeClr val="tx1"/>
              </a:buClr>
            </a:pPr>
            <a:r>
              <a:rPr lang="en-US" dirty="0"/>
              <a:t>Thought Traps…</a:t>
            </a:r>
          </a:p>
        </p:txBody>
      </p:sp>
    </p:spTree>
    <p:extLst>
      <p:ext uri="{BB962C8B-B14F-4D97-AF65-F5344CB8AC3E}">
        <p14:creationId xmlns:p14="http://schemas.microsoft.com/office/powerpoint/2010/main" val="413435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921C-8D06-AC4A-A637-7A9341C1C8E1}"/>
              </a:ext>
            </a:extLst>
          </p:cNvPr>
          <p:cNvSpPr>
            <a:spLocks noGrp="1"/>
          </p:cNvSpPr>
          <p:nvPr>
            <p:ph type="title"/>
          </p:nvPr>
        </p:nvSpPr>
        <p:spPr/>
        <p:txBody>
          <a:bodyPr>
            <a:normAutofit/>
          </a:bodyPr>
          <a:lstStyle/>
          <a:p>
            <a:r>
              <a:rPr lang="en-US" dirty="0"/>
              <a:t>Cognitive Coping: Thought Traps</a:t>
            </a:r>
          </a:p>
        </p:txBody>
      </p:sp>
      <p:sp>
        <p:nvSpPr>
          <p:cNvPr id="3" name="Content Placeholder 2">
            <a:extLst>
              <a:ext uri="{FF2B5EF4-FFF2-40B4-BE49-F238E27FC236}">
                <a16:creationId xmlns:a16="http://schemas.microsoft.com/office/drawing/2014/main" id="{20FCA0CB-E0D4-A849-A94C-1C0CB83C7D46}"/>
              </a:ext>
            </a:extLst>
          </p:cNvPr>
          <p:cNvSpPr>
            <a:spLocks noGrp="1"/>
          </p:cNvSpPr>
          <p:nvPr>
            <p:ph idx="1"/>
          </p:nvPr>
        </p:nvSpPr>
        <p:spPr/>
        <p:txBody>
          <a:bodyPr>
            <a:normAutofit lnSpcReduction="10000"/>
          </a:bodyPr>
          <a:lstStyle/>
          <a:p>
            <a:pPr>
              <a:buClr>
                <a:schemeClr val="tx1"/>
              </a:buClr>
            </a:pPr>
            <a:r>
              <a:rPr lang="en-US" dirty="0"/>
              <a:t>Overgeneralization</a:t>
            </a:r>
          </a:p>
          <a:p>
            <a:pPr>
              <a:buClr>
                <a:schemeClr val="tx1"/>
              </a:buClr>
            </a:pPr>
            <a:r>
              <a:rPr lang="en-US" dirty="0"/>
              <a:t>All-Or-None</a:t>
            </a:r>
          </a:p>
          <a:p>
            <a:pPr>
              <a:buClr>
                <a:schemeClr val="tx1"/>
              </a:buClr>
            </a:pPr>
            <a:r>
              <a:rPr lang="en-US" dirty="0"/>
              <a:t>Minimizing/Maximizing</a:t>
            </a:r>
          </a:p>
          <a:p>
            <a:pPr>
              <a:buClr>
                <a:schemeClr val="tx1"/>
              </a:buClr>
            </a:pPr>
            <a:r>
              <a:rPr lang="en-US" dirty="0"/>
              <a:t>Catastrophizing </a:t>
            </a:r>
          </a:p>
          <a:p>
            <a:pPr>
              <a:buClr>
                <a:schemeClr val="tx1"/>
              </a:buClr>
            </a:pPr>
            <a:r>
              <a:rPr lang="en-US" dirty="0"/>
              <a:t>Mind Reading </a:t>
            </a:r>
          </a:p>
          <a:p>
            <a:pPr>
              <a:buClr>
                <a:schemeClr val="tx1"/>
              </a:buClr>
            </a:pPr>
            <a:r>
              <a:rPr lang="en-US" dirty="0"/>
              <a:t>Forecasting the future</a:t>
            </a:r>
          </a:p>
          <a:p>
            <a:pPr>
              <a:buClr>
                <a:schemeClr val="tx1"/>
              </a:buClr>
            </a:pPr>
            <a:r>
              <a:rPr lang="en-US" dirty="0"/>
              <a:t>Labeling</a:t>
            </a:r>
          </a:p>
        </p:txBody>
      </p:sp>
      <p:sp>
        <p:nvSpPr>
          <p:cNvPr id="9" name="Content Placeholder 2">
            <a:extLst>
              <a:ext uri="{FF2B5EF4-FFF2-40B4-BE49-F238E27FC236}">
                <a16:creationId xmlns:a16="http://schemas.microsoft.com/office/drawing/2014/main" id="{D3EAD6B9-739E-224D-BD24-23B1F8C7E12D}"/>
              </a:ext>
            </a:extLst>
          </p:cNvPr>
          <p:cNvSpPr txBox="1">
            <a:spLocks/>
          </p:cNvSpPr>
          <p:nvPr/>
        </p:nvSpPr>
        <p:spPr>
          <a:xfrm>
            <a:off x="5375494" y="2515280"/>
            <a:ext cx="4703617" cy="3318936"/>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dirty="0"/>
              <a:t>Catastrophizing</a:t>
            </a:r>
          </a:p>
          <a:p>
            <a:pPr>
              <a:buClr>
                <a:schemeClr val="tx1"/>
              </a:buClr>
            </a:pPr>
            <a:r>
              <a:rPr lang="en-US" dirty="0"/>
              <a:t>Mental Filtering </a:t>
            </a:r>
          </a:p>
          <a:p>
            <a:pPr>
              <a:buClr>
                <a:schemeClr val="tx1"/>
              </a:buClr>
            </a:pPr>
            <a:r>
              <a:rPr lang="en-US" dirty="0"/>
              <a:t>Personalizing </a:t>
            </a:r>
          </a:p>
          <a:p>
            <a:pPr>
              <a:buClr>
                <a:schemeClr val="tx1"/>
              </a:buClr>
            </a:pPr>
            <a:r>
              <a:rPr lang="en-US" dirty="0"/>
              <a:t>Heavens Reward Fallacy </a:t>
            </a:r>
          </a:p>
          <a:p>
            <a:pPr>
              <a:buClr>
                <a:schemeClr val="tx1"/>
              </a:buClr>
            </a:pPr>
            <a:r>
              <a:rPr lang="en-US" dirty="0"/>
              <a:t>Fundamental Attribution Error</a:t>
            </a:r>
          </a:p>
          <a:p>
            <a:pPr>
              <a:buClr>
                <a:schemeClr val="tx1"/>
              </a:buClr>
            </a:pPr>
            <a:r>
              <a:rPr lang="en-US" dirty="0"/>
              <a:t>Emotional Reasoning</a:t>
            </a:r>
          </a:p>
          <a:p>
            <a:pPr>
              <a:buClr>
                <a:schemeClr val="tx1"/>
              </a:buClr>
            </a:pPr>
            <a:r>
              <a:rPr lang="en-US" b="1" dirty="0"/>
              <a:t>Strategies to cope cognitively…</a:t>
            </a:r>
          </a:p>
          <a:p>
            <a:endParaRPr lang="en-US" dirty="0"/>
          </a:p>
        </p:txBody>
      </p:sp>
    </p:spTree>
    <p:extLst>
      <p:ext uri="{BB962C8B-B14F-4D97-AF65-F5344CB8AC3E}">
        <p14:creationId xmlns:p14="http://schemas.microsoft.com/office/powerpoint/2010/main" val="1409503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D1A4E30-CADB-C640-B1E8-D94D155B9A8D}"/>
              </a:ext>
            </a:extLst>
          </p:cNvPr>
          <p:cNvSpPr>
            <a:spLocks noGrp="1"/>
          </p:cNvSpPr>
          <p:nvPr>
            <p:ph type="title"/>
          </p:nvPr>
        </p:nvSpPr>
        <p:spPr>
          <a:xfrm>
            <a:off x="929140" y="972766"/>
            <a:ext cx="2835464" cy="1254868"/>
          </a:xfrm>
        </p:spPr>
        <p:txBody>
          <a:bodyPr anchor="b">
            <a:normAutofit/>
          </a:bodyPr>
          <a:lstStyle/>
          <a:p>
            <a:r>
              <a:rPr lang="en-US" sz="2800" dirty="0">
                <a:solidFill>
                  <a:srgbClr val="262626"/>
                </a:solidFill>
              </a:rPr>
              <a:t>Cognitive Coping</a:t>
            </a:r>
          </a:p>
        </p:txBody>
      </p:sp>
      <p:sp>
        <p:nvSpPr>
          <p:cNvPr id="3" name="Content Placeholder 2">
            <a:extLst>
              <a:ext uri="{FF2B5EF4-FFF2-40B4-BE49-F238E27FC236}">
                <a16:creationId xmlns:a16="http://schemas.microsoft.com/office/drawing/2014/main" id="{C2953EB2-9047-BA40-B8D8-6BF4CC9EB427}"/>
              </a:ext>
            </a:extLst>
          </p:cNvPr>
          <p:cNvSpPr>
            <a:spLocks noGrp="1"/>
          </p:cNvSpPr>
          <p:nvPr>
            <p:ph idx="1"/>
          </p:nvPr>
        </p:nvSpPr>
        <p:spPr>
          <a:xfrm>
            <a:off x="929141" y="2430471"/>
            <a:ext cx="2835464" cy="3552039"/>
          </a:xfrm>
        </p:spPr>
        <p:txBody>
          <a:bodyPr>
            <a:normAutofit/>
          </a:bodyPr>
          <a:lstStyle/>
          <a:p>
            <a:pPr>
              <a:lnSpc>
                <a:spcPct val="90000"/>
              </a:lnSpc>
              <a:buClr>
                <a:schemeClr val="tx1"/>
              </a:buClr>
            </a:pPr>
            <a:r>
              <a:rPr lang="en-US" sz="1800" dirty="0">
                <a:solidFill>
                  <a:srgbClr val="262626"/>
                </a:solidFill>
              </a:rPr>
              <a:t>Thought Evaluation</a:t>
            </a:r>
          </a:p>
          <a:p>
            <a:pPr lvl="1">
              <a:lnSpc>
                <a:spcPct val="90000"/>
              </a:lnSpc>
              <a:buClr>
                <a:schemeClr val="tx1"/>
              </a:buClr>
            </a:pPr>
            <a:r>
              <a:rPr lang="en-US" sz="1800" dirty="0">
                <a:solidFill>
                  <a:srgbClr val="262626"/>
                </a:solidFill>
              </a:rPr>
              <a:t>Catch It-Check It-Change It</a:t>
            </a:r>
          </a:p>
          <a:p>
            <a:pPr>
              <a:lnSpc>
                <a:spcPct val="90000"/>
              </a:lnSpc>
              <a:buClr>
                <a:schemeClr val="tx1"/>
              </a:buClr>
            </a:pPr>
            <a:r>
              <a:rPr lang="en-US" sz="1800" dirty="0">
                <a:solidFill>
                  <a:srgbClr val="262626"/>
                </a:solidFill>
              </a:rPr>
              <a:t>Refocusing</a:t>
            </a:r>
          </a:p>
          <a:p>
            <a:pPr>
              <a:lnSpc>
                <a:spcPct val="90000"/>
              </a:lnSpc>
              <a:buClr>
                <a:schemeClr val="tx1"/>
              </a:buClr>
            </a:pPr>
            <a:r>
              <a:rPr lang="en-US" sz="1800" dirty="0">
                <a:solidFill>
                  <a:srgbClr val="262626"/>
                </a:solidFill>
              </a:rPr>
              <a:t>Mindful detachment from the thinking process</a:t>
            </a:r>
          </a:p>
          <a:p>
            <a:pPr lvl="1">
              <a:lnSpc>
                <a:spcPct val="90000"/>
              </a:lnSpc>
              <a:buClr>
                <a:schemeClr val="tx1"/>
              </a:buClr>
            </a:pPr>
            <a:r>
              <a:rPr lang="en-US" sz="1800" dirty="0">
                <a:solidFill>
                  <a:srgbClr val="262626"/>
                </a:solidFill>
              </a:rPr>
              <a:t>Thoughts On A Cloud/Leaves On A Stream</a:t>
            </a:r>
          </a:p>
          <a:p>
            <a:pPr>
              <a:lnSpc>
                <a:spcPct val="90000"/>
              </a:lnSpc>
              <a:buClr>
                <a:schemeClr val="tx1"/>
              </a:buClr>
            </a:pPr>
            <a:r>
              <a:rPr lang="en-US" sz="1800" dirty="0">
                <a:solidFill>
                  <a:srgbClr val="262626"/>
                </a:solidFill>
              </a:rPr>
              <a:t>Acceptance Strategies </a:t>
            </a:r>
          </a:p>
          <a:p>
            <a:pPr lvl="1">
              <a:lnSpc>
                <a:spcPct val="90000"/>
              </a:lnSpc>
            </a:pPr>
            <a:endParaRPr lang="en-US" sz="1800" dirty="0">
              <a:solidFill>
                <a:srgbClr val="262626"/>
              </a:solidFill>
            </a:endParaRPr>
          </a:p>
        </p:txBody>
      </p:sp>
      <p:sp useBgFill="1">
        <p:nvSpPr>
          <p:cNvPr id="35" name="Rectangle 3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AB7E7D43-B759-5944-90AA-965165BD0323}"/>
              </a:ext>
            </a:extLst>
          </p:cNvPr>
          <p:cNvPicPr>
            <a:picLocks noChangeAspect="1"/>
          </p:cNvPicPr>
          <p:nvPr/>
        </p:nvPicPr>
        <p:blipFill rotWithShape="1">
          <a:blip r:embed="rId3"/>
          <a:srcRect l="10351" r="3" b="3"/>
          <a:stretch/>
        </p:blipFill>
        <p:spPr>
          <a:xfrm>
            <a:off x="5435910" y="1184274"/>
            <a:ext cx="6098041" cy="4438404"/>
          </a:xfrm>
          <a:prstGeom prst="rect">
            <a:avLst/>
          </a:prstGeom>
        </p:spPr>
      </p:pic>
    </p:spTree>
    <p:extLst>
      <p:ext uri="{BB962C8B-B14F-4D97-AF65-F5344CB8AC3E}">
        <p14:creationId xmlns:p14="http://schemas.microsoft.com/office/powerpoint/2010/main" val="203482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FFFC0F-DF08-2749-9739-5DB6FA4868C5}"/>
              </a:ext>
            </a:extLst>
          </p:cNvPr>
          <p:cNvSpPr>
            <a:spLocks noGrp="1"/>
          </p:cNvSpPr>
          <p:nvPr>
            <p:ph type="title"/>
          </p:nvPr>
        </p:nvSpPr>
        <p:spPr>
          <a:xfrm>
            <a:off x="640080" y="635508"/>
            <a:ext cx="3354470" cy="5586984"/>
          </a:xfrm>
        </p:spPr>
        <p:txBody>
          <a:bodyPr>
            <a:normAutofit/>
          </a:bodyPr>
          <a:lstStyle/>
          <a:p>
            <a:r>
              <a:rPr lang="en-US" sz="4800" dirty="0">
                <a:solidFill>
                  <a:schemeClr val="tx2"/>
                </a:solidFill>
              </a:rPr>
              <a:t>Acceptance</a:t>
            </a:r>
          </a:p>
        </p:txBody>
      </p:sp>
      <p:sp>
        <p:nvSpPr>
          <p:cNvPr id="12" name="Rectangle 11">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4E478E3-210D-324B-A300-4E616884B530}"/>
              </a:ext>
            </a:extLst>
          </p:cNvPr>
          <p:cNvSpPr>
            <a:spLocks noGrp="1"/>
          </p:cNvSpPr>
          <p:nvPr>
            <p:ph idx="1"/>
          </p:nvPr>
        </p:nvSpPr>
        <p:spPr>
          <a:xfrm>
            <a:off x="5617804" y="954756"/>
            <a:ext cx="5613283" cy="4853888"/>
          </a:xfrm>
        </p:spPr>
        <p:txBody>
          <a:bodyPr anchor="ctr">
            <a:normAutofit/>
          </a:bodyPr>
          <a:lstStyle/>
          <a:p>
            <a:r>
              <a:rPr lang="en-US" sz="2200" dirty="0">
                <a:solidFill>
                  <a:schemeClr val="bg1"/>
                </a:solidFill>
              </a:rPr>
              <a:t>Changing your relationship to stressors</a:t>
            </a:r>
          </a:p>
          <a:p>
            <a:pPr lvl="1"/>
            <a:r>
              <a:rPr lang="en-US" sz="2200" dirty="0">
                <a:solidFill>
                  <a:schemeClr val="bg1"/>
                </a:solidFill>
              </a:rPr>
              <a:t>Control is the problem</a:t>
            </a:r>
          </a:p>
          <a:p>
            <a:pPr lvl="2"/>
            <a:r>
              <a:rPr lang="en-US" sz="2200" dirty="0">
                <a:solidFill>
                  <a:schemeClr val="bg1"/>
                </a:solidFill>
              </a:rPr>
              <a:t>Making “it” go away or pushing it down</a:t>
            </a:r>
          </a:p>
          <a:p>
            <a:pPr lvl="2"/>
            <a:r>
              <a:rPr lang="en-US" sz="2200" dirty="0">
                <a:solidFill>
                  <a:schemeClr val="bg1"/>
                </a:solidFill>
              </a:rPr>
              <a:t>Quicksand </a:t>
            </a:r>
          </a:p>
          <a:p>
            <a:pPr lvl="1"/>
            <a:r>
              <a:rPr lang="en-US" sz="2200" dirty="0">
                <a:solidFill>
                  <a:schemeClr val="bg1"/>
                </a:solidFill>
              </a:rPr>
              <a:t>Letting go of the “fix it” reflex</a:t>
            </a:r>
          </a:p>
          <a:p>
            <a:pPr lvl="1"/>
            <a:r>
              <a:rPr lang="en-US" sz="2200" dirty="0">
                <a:solidFill>
                  <a:schemeClr val="bg1"/>
                </a:solidFill>
              </a:rPr>
              <a:t>Detach from stressors</a:t>
            </a:r>
          </a:p>
          <a:p>
            <a:pPr lvl="2"/>
            <a:r>
              <a:rPr lang="en-US" sz="2200" dirty="0">
                <a:solidFill>
                  <a:schemeClr val="bg1"/>
                </a:solidFill>
              </a:rPr>
              <a:t>When at home, watch your thought process.</a:t>
            </a:r>
          </a:p>
          <a:p>
            <a:pPr lvl="3"/>
            <a:r>
              <a:rPr lang="en-US" sz="2200" dirty="0">
                <a:solidFill>
                  <a:schemeClr val="bg1"/>
                </a:solidFill>
              </a:rPr>
              <a:t>Separate the thought from thinking, emotion from feeler </a:t>
            </a:r>
          </a:p>
        </p:txBody>
      </p:sp>
      <p:sp>
        <p:nvSpPr>
          <p:cNvPr id="14" name="Rectangle 13">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6112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4" name="Picture 3" descr="A person and person sitting on a bench with a balloon&#10;&#10;Description automatically generated with medium confidence">
            <a:extLst>
              <a:ext uri="{FF2B5EF4-FFF2-40B4-BE49-F238E27FC236}">
                <a16:creationId xmlns:a16="http://schemas.microsoft.com/office/drawing/2014/main" id="{3380446B-3E91-7E4B-BCE8-95C241E0AF90}"/>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r="1" b="24604"/>
          <a:stretch/>
        </p:blipFill>
        <p:spPr>
          <a:xfrm>
            <a:off x="486138" y="488137"/>
            <a:ext cx="11227442" cy="5883295"/>
          </a:xfrm>
          <a:prstGeom prst="rect">
            <a:avLst/>
          </a:prstGeom>
        </p:spPr>
      </p:pic>
      <p:cxnSp>
        <p:nvCxnSpPr>
          <p:cNvPr id="14" name="Straight Connector 13">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8" name="Group 17">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9"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1"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C587BE4E-EAA6-6E42-930B-992AEFB2ED1F}"/>
              </a:ext>
            </a:extLst>
          </p:cNvPr>
          <p:cNvSpPr>
            <a:spLocks noGrp="1"/>
          </p:cNvSpPr>
          <p:nvPr>
            <p:ph type="ctrTitle"/>
          </p:nvPr>
        </p:nvSpPr>
        <p:spPr>
          <a:xfrm>
            <a:off x="2224403" y="1113698"/>
            <a:ext cx="8229600" cy="2345264"/>
          </a:xfrm>
        </p:spPr>
        <p:txBody>
          <a:bodyPr>
            <a:normAutofit/>
          </a:bodyPr>
          <a:lstStyle/>
          <a:p>
            <a:pPr>
              <a:lnSpc>
                <a:spcPct val="90000"/>
              </a:lnSpc>
            </a:pPr>
            <a:r>
              <a:rPr lang="en-US" sz="5600" dirty="0">
                <a:solidFill>
                  <a:schemeClr val="bg1"/>
                </a:solidFill>
              </a:rPr>
              <a:t>Relationship Health and Wellness</a:t>
            </a:r>
          </a:p>
        </p:txBody>
      </p:sp>
      <p:sp>
        <p:nvSpPr>
          <p:cNvPr id="5" name="TextBox 4">
            <a:extLst>
              <a:ext uri="{FF2B5EF4-FFF2-40B4-BE49-F238E27FC236}">
                <a16:creationId xmlns:a16="http://schemas.microsoft.com/office/drawing/2014/main" id="{A08E2A2E-A27E-2D4E-B284-1395F797820D}"/>
              </a:ext>
            </a:extLst>
          </p:cNvPr>
          <p:cNvSpPr txBox="1"/>
          <p:nvPr/>
        </p:nvSpPr>
        <p:spPr>
          <a:xfrm>
            <a:off x="9509130" y="6171377"/>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choosehelp.com/blogs/neuroscience/long-term-adult-relationships-cause-brain-changes-that-reduce-the-intensity-of-an-amphetamine-high.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27991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D6DABB5-1FC3-4E21-AC84-4685B03C9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C5790B5-250E-45E6-A05D-C3D1D459B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a16="http://schemas.microsoft.com/office/drawing/2014/main" id="{68158C4B-1BFE-4F6D-B2C1-0066FA1193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0" name="Rounded Rectangle 17">
              <a:extLst>
                <a:ext uri="{FF2B5EF4-FFF2-40B4-BE49-F238E27FC236}">
                  <a16:creationId xmlns:a16="http://schemas.microsoft.com/office/drawing/2014/main" id="{4A8E3562-03A2-4AF3-89BB-B227ED326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BD9DF111-5BF8-4312-BECB-94BBCF29EC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2" name="Rounded Rectangle 20">
              <a:extLst>
                <a:ext uri="{FF2B5EF4-FFF2-40B4-BE49-F238E27FC236}">
                  <a16:creationId xmlns:a16="http://schemas.microsoft.com/office/drawing/2014/main" id="{9EEB3A31-82B4-41D6-BEAB-3CC49BBC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28C66B30-E9F1-40DD-A809-6A1282E237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DB7F94DC-D994-0843-A63E-3F82320261E6}"/>
              </a:ext>
            </a:extLst>
          </p:cNvPr>
          <p:cNvSpPr>
            <a:spLocks noGrp="1"/>
          </p:cNvSpPr>
          <p:nvPr>
            <p:ph type="title" idx="4294967295"/>
          </p:nvPr>
        </p:nvSpPr>
        <p:spPr>
          <a:xfrm>
            <a:off x="2692399" y="1871131"/>
            <a:ext cx="6815668" cy="2658006"/>
          </a:xfrm>
        </p:spPr>
        <p:txBody>
          <a:bodyPr vert="horz" lIns="91440" tIns="45720" rIns="91440" bIns="45720" rtlCol="0" anchor="b">
            <a:noAutofit/>
          </a:bodyPr>
          <a:lstStyle/>
          <a:p>
            <a:pPr>
              <a:lnSpc>
                <a:spcPct val="90000"/>
              </a:lnSpc>
            </a:pPr>
            <a:r>
              <a:rPr lang="en-US" sz="3600" b="1" dirty="0"/>
              <a:t>“If you don't take time for your</a:t>
            </a:r>
            <a:r>
              <a:rPr lang="en-US" sz="3600" dirty="0"/>
              <a:t> </a:t>
            </a:r>
            <a:r>
              <a:rPr lang="en-US" sz="3600" b="1" dirty="0"/>
              <a:t>wellness</a:t>
            </a:r>
            <a:r>
              <a:rPr lang="en-US" sz="3600" dirty="0"/>
              <a:t>, </a:t>
            </a:r>
            <a:r>
              <a:rPr lang="en-US" sz="3600" b="1" dirty="0"/>
              <a:t>you will be forced to take time for your illness</a:t>
            </a:r>
            <a:r>
              <a:rPr lang="en-US" sz="3600" dirty="0"/>
              <a:t>.”</a:t>
            </a:r>
            <a:br>
              <a:rPr lang="en-US" sz="3600" dirty="0"/>
            </a:br>
            <a:r>
              <a:rPr lang="en-US" sz="3600" dirty="0"/>
              <a:t>	--Joyce Sunada</a:t>
            </a:r>
            <a:endParaRPr lang="en-US" sz="2800" dirty="0"/>
          </a:p>
        </p:txBody>
      </p:sp>
      <p:cxnSp>
        <p:nvCxnSpPr>
          <p:cNvPr id="25" name="Straight Connector 24">
            <a:extLst>
              <a:ext uri="{FF2B5EF4-FFF2-40B4-BE49-F238E27FC236}">
                <a16:creationId xmlns:a16="http://schemas.microsoft.com/office/drawing/2014/main" id="{14319AF2-886A-4C5D-B34C-17FCB0267E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8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9245-D4CA-664F-9FAE-A21965FA863D}"/>
              </a:ext>
            </a:extLst>
          </p:cNvPr>
          <p:cNvSpPr>
            <a:spLocks noGrp="1"/>
          </p:cNvSpPr>
          <p:nvPr>
            <p:ph type="title"/>
          </p:nvPr>
        </p:nvSpPr>
        <p:spPr/>
        <p:txBody>
          <a:bodyPr/>
          <a:lstStyle/>
          <a:p>
            <a:r>
              <a:rPr lang="en-US" dirty="0"/>
              <a:t>Healthy Relationships</a:t>
            </a:r>
          </a:p>
        </p:txBody>
      </p:sp>
      <p:sp>
        <p:nvSpPr>
          <p:cNvPr id="3" name="Content Placeholder 2">
            <a:extLst>
              <a:ext uri="{FF2B5EF4-FFF2-40B4-BE49-F238E27FC236}">
                <a16:creationId xmlns:a16="http://schemas.microsoft.com/office/drawing/2014/main" id="{68096178-1FFF-094B-A03B-11729376C3DE}"/>
              </a:ext>
            </a:extLst>
          </p:cNvPr>
          <p:cNvSpPr>
            <a:spLocks noGrp="1"/>
          </p:cNvSpPr>
          <p:nvPr>
            <p:ph idx="1"/>
          </p:nvPr>
        </p:nvSpPr>
        <p:spPr>
          <a:xfrm>
            <a:off x="1295402" y="2414588"/>
            <a:ext cx="10091735" cy="3793768"/>
          </a:xfrm>
        </p:spPr>
        <p:txBody>
          <a:bodyPr>
            <a:normAutofit/>
          </a:bodyPr>
          <a:lstStyle/>
          <a:p>
            <a:pPr>
              <a:buClr>
                <a:schemeClr val="tx1"/>
              </a:buClr>
            </a:pPr>
            <a:r>
              <a:rPr lang="en-US" dirty="0"/>
              <a:t>Mutual respect. </a:t>
            </a:r>
          </a:p>
          <a:p>
            <a:pPr>
              <a:buClr>
                <a:schemeClr val="tx1"/>
              </a:buClr>
            </a:pPr>
            <a:r>
              <a:rPr lang="en-US" dirty="0"/>
              <a:t>Trust. </a:t>
            </a:r>
          </a:p>
          <a:p>
            <a:pPr>
              <a:buClr>
                <a:schemeClr val="tx1"/>
              </a:buClr>
            </a:pPr>
            <a:r>
              <a:rPr lang="en-US" dirty="0"/>
              <a:t>Honesty. </a:t>
            </a:r>
          </a:p>
          <a:p>
            <a:pPr>
              <a:buClr>
                <a:schemeClr val="tx1"/>
              </a:buClr>
            </a:pPr>
            <a:r>
              <a:rPr lang="en-US" dirty="0"/>
              <a:t>Compromise. </a:t>
            </a:r>
          </a:p>
          <a:p>
            <a:pPr>
              <a:buClr>
                <a:schemeClr val="tx1"/>
              </a:buClr>
            </a:pPr>
            <a:r>
              <a:rPr lang="en-US" dirty="0"/>
              <a:t>Individuality. </a:t>
            </a:r>
          </a:p>
          <a:p>
            <a:pPr>
              <a:buClr>
                <a:schemeClr val="tx1"/>
              </a:buClr>
            </a:pPr>
            <a:r>
              <a:rPr lang="en-US" dirty="0"/>
              <a:t>Good communication. </a:t>
            </a:r>
          </a:p>
        </p:txBody>
      </p:sp>
      <p:sp>
        <p:nvSpPr>
          <p:cNvPr id="4" name="TextBox 3">
            <a:extLst>
              <a:ext uri="{FF2B5EF4-FFF2-40B4-BE49-F238E27FC236}">
                <a16:creationId xmlns:a16="http://schemas.microsoft.com/office/drawing/2014/main" id="{9612C6C4-72AC-7F48-834D-187E65BA4984}"/>
              </a:ext>
            </a:extLst>
          </p:cNvPr>
          <p:cNvSpPr txBox="1"/>
          <p:nvPr/>
        </p:nvSpPr>
        <p:spPr>
          <a:xfrm>
            <a:off x="528638" y="5962135"/>
            <a:ext cx="4557712" cy="246221"/>
          </a:xfrm>
          <a:prstGeom prst="rect">
            <a:avLst/>
          </a:prstGeom>
          <a:noFill/>
        </p:spPr>
        <p:txBody>
          <a:bodyPr wrap="square" rtlCol="0">
            <a:spAutoFit/>
          </a:bodyPr>
          <a:lstStyle/>
          <a:p>
            <a:r>
              <a:rPr lang="en-US" sz="1000" dirty="0"/>
              <a:t>Source: https://youth.gov/youth-topics/teen-dating-violence/characteristics</a:t>
            </a:r>
          </a:p>
        </p:txBody>
      </p:sp>
    </p:spTree>
    <p:extLst>
      <p:ext uri="{BB962C8B-B14F-4D97-AF65-F5344CB8AC3E}">
        <p14:creationId xmlns:p14="http://schemas.microsoft.com/office/powerpoint/2010/main" val="3584669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44CA-4315-6942-A61D-BCE0693B06E6}"/>
              </a:ext>
            </a:extLst>
          </p:cNvPr>
          <p:cNvSpPr>
            <a:spLocks noGrp="1"/>
          </p:cNvSpPr>
          <p:nvPr>
            <p:ph type="title"/>
          </p:nvPr>
        </p:nvSpPr>
        <p:spPr/>
        <p:txBody>
          <a:bodyPr/>
          <a:lstStyle/>
          <a:p>
            <a:r>
              <a:rPr lang="en-US" dirty="0"/>
              <a:t>Healthy Relationships</a:t>
            </a:r>
          </a:p>
        </p:txBody>
      </p:sp>
      <p:sp>
        <p:nvSpPr>
          <p:cNvPr id="3" name="Content Placeholder 2">
            <a:extLst>
              <a:ext uri="{FF2B5EF4-FFF2-40B4-BE49-F238E27FC236}">
                <a16:creationId xmlns:a16="http://schemas.microsoft.com/office/drawing/2014/main" id="{EC960C8D-77C7-9E41-AC83-C76684E32D2E}"/>
              </a:ext>
            </a:extLst>
          </p:cNvPr>
          <p:cNvSpPr>
            <a:spLocks noGrp="1"/>
          </p:cNvSpPr>
          <p:nvPr>
            <p:ph idx="1"/>
          </p:nvPr>
        </p:nvSpPr>
        <p:spPr>
          <a:xfrm>
            <a:off x="1295402" y="2443163"/>
            <a:ext cx="10263185" cy="3829049"/>
          </a:xfrm>
        </p:spPr>
        <p:txBody>
          <a:bodyPr>
            <a:normAutofit fontScale="92500" lnSpcReduction="10000"/>
          </a:bodyPr>
          <a:lstStyle/>
          <a:p>
            <a:pPr>
              <a:buClr>
                <a:schemeClr val="tx1"/>
              </a:buClr>
            </a:pPr>
            <a:r>
              <a:rPr lang="en-US" sz="2900" dirty="0"/>
              <a:t>Anger control. </a:t>
            </a:r>
          </a:p>
          <a:p>
            <a:pPr>
              <a:buClr>
                <a:schemeClr val="tx1"/>
              </a:buClr>
            </a:pPr>
            <a:r>
              <a:rPr lang="en-US" sz="2900" dirty="0"/>
              <a:t>Fighting fair. </a:t>
            </a:r>
          </a:p>
          <a:p>
            <a:pPr>
              <a:buClr>
                <a:schemeClr val="tx1"/>
              </a:buClr>
            </a:pPr>
            <a:r>
              <a:rPr lang="en-US" sz="2900" dirty="0"/>
              <a:t>Problem solving. </a:t>
            </a:r>
          </a:p>
          <a:p>
            <a:pPr>
              <a:buClr>
                <a:schemeClr val="tx1"/>
              </a:buClr>
            </a:pPr>
            <a:r>
              <a:rPr lang="en-US" sz="2900" dirty="0"/>
              <a:t>Understanding. </a:t>
            </a:r>
          </a:p>
          <a:p>
            <a:pPr>
              <a:buClr>
                <a:schemeClr val="tx1"/>
              </a:buClr>
            </a:pPr>
            <a:r>
              <a:rPr lang="en-US" sz="2900" dirty="0"/>
              <a:t>Self-confidence. </a:t>
            </a:r>
          </a:p>
          <a:p>
            <a:pPr>
              <a:buClr>
                <a:schemeClr val="tx1"/>
              </a:buClr>
            </a:pPr>
            <a:r>
              <a:rPr lang="en-US" sz="2900" dirty="0"/>
              <a:t>Being a role model. </a:t>
            </a:r>
          </a:p>
          <a:p>
            <a:pPr>
              <a:buClr>
                <a:schemeClr val="tx1"/>
              </a:buClr>
            </a:pPr>
            <a:r>
              <a:rPr lang="en-US" sz="2900" dirty="0"/>
              <a:t>Healthy sexual relationship. </a:t>
            </a:r>
            <a:endParaRPr lang="en-US" dirty="0"/>
          </a:p>
        </p:txBody>
      </p:sp>
    </p:spTree>
    <p:extLst>
      <p:ext uri="{BB962C8B-B14F-4D97-AF65-F5344CB8AC3E}">
        <p14:creationId xmlns:p14="http://schemas.microsoft.com/office/powerpoint/2010/main" val="310473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B18AC2B-1B73-B54E-B28B-3D79C5B2B147}"/>
              </a:ext>
            </a:extLst>
          </p:cNvPr>
          <p:cNvSpPr>
            <a:spLocks noGrp="1"/>
          </p:cNvSpPr>
          <p:nvPr>
            <p:ph type="title"/>
          </p:nvPr>
        </p:nvSpPr>
        <p:spPr>
          <a:xfrm>
            <a:off x="929140" y="972766"/>
            <a:ext cx="2835464" cy="1254868"/>
          </a:xfrm>
        </p:spPr>
        <p:txBody>
          <a:bodyPr anchor="b">
            <a:normAutofit/>
          </a:bodyPr>
          <a:lstStyle/>
          <a:p>
            <a:r>
              <a:rPr lang="en-US" sz="3200" dirty="0">
                <a:solidFill>
                  <a:srgbClr val="262626"/>
                </a:solidFill>
              </a:rPr>
              <a:t>A Sound House</a:t>
            </a:r>
          </a:p>
        </p:txBody>
      </p:sp>
      <p:sp>
        <p:nvSpPr>
          <p:cNvPr id="9" name="Content Placeholder 8">
            <a:extLst>
              <a:ext uri="{FF2B5EF4-FFF2-40B4-BE49-F238E27FC236}">
                <a16:creationId xmlns:a16="http://schemas.microsoft.com/office/drawing/2014/main" id="{AE15E308-D665-44A4-BC66-C7DBB5B685C0}"/>
              </a:ext>
            </a:extLst>
          </p:cNvPr>
          <p:cNvSpPr>
            <a:spLocks noGrp="1"/>
          </p:cNvSpPr>
          <p:nvPr>
            <p:ph idx="1"/>
          </p:nvPr>
        </p:nvSpPr>
        <p:spPr>
          <a:xfrm>
            <a:off x="929141" y="2430471"/>
            <a:ext cx="2835464" cy="3552039"/>
          </a:xfrm>
        </p:spPr>
        <p:txBody>
          <a:bodyPr>
            <a:normAutofit fontScale="92500" lnSpcReduction="20000"/>
          </a:bodyPr>
          <a:lstStyle/>
          <a:p>
            <a:r>
              <a:rPr lang="en-US" sz="1800" dirty="0">
                <a:solidFill>
                  <a:srgbClr val="262626"/>
                </a:solidFill>
              </a:rPr>
              <a:t>Aspects of your interactions and behaviors that can either grow or harm your relationship.</a:t>
            </a:r>
          </a:p>
          <a:p>
            <a:r>
              <a:rPr lang="en-US" sz="1800" dirty="0">
                <a:solidFill>
                  <a:srgbClr val="262626"/>
                </a:solidFill>
              </a:rPr>
              <a:t>Level 1-Friendship</a:t>
            </a:r>
          </a:p>
          <a:p>
            <a:pPr lvl="1"/>
            <a:r>
              <a:rPr lang="en-US" sz="1400" dirty="0">
                <a:solidFill>
                  <a:srgbClr val="262626"/>
                </a:solidFill>
              </a:rPr>
              <a:t>Love Maps, Fondness and Admiration, Turning Towards</a:t>
            </a:r>
          </a:p>
          <a:p>
            <a:r>
              <a:rPr lang="en-US" sz="1800" dirty="0">
                <a:solidFill>
                  <a:srgbClr val="262626"/>
                </a:solidFill>
              </a:rPr>
              <a:t>Level 2-Conflict</a:t>
            </a:r>
          </a:p>
          <a:p>
            <a:r>
              <a:rPr lang="en-US" sz="1800" dirty="0">
                <a:solidFill>
                  <a:srgbClr val="262626"/>
                </a:solidFill>
              </a:rPr>
              <a:t>Level 3-Dreams and shared meaning</a:t>
            </a:r>
          </a:p>
          <a:p>
            <a:r>
              <a:rPr lang="en-US" sz="1800" dirty="0">
                <a:solidFill>
                  <a:srgbClr val="262626"/>
                </a:solidFill>
              </a:rPr>
              <a:t>Pillars-Trust and Commitment</a:t>
            </a:r>
          </a:p>
        </p:txBody>
      </p:sp>
      <p:sp useBgFill="1">
        <p:nvSpPr>
          <p:cNvPr id="18" name="Rectangle 17">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A7E3DF76-5AF7-E341-A295-285190CE325D}"/>
              </a:ext>
            </a:extLst>
          </p:cNvPr>
          <p:cNvPicPr>
            <a:picLocks noChangeAspect="1"/>
          </p:cNvPicPr>
          <p:nvPr/>
        </p:nvPicPr>
        <p:blipFill>
          <a:blip r:embed="rId3"/>
          <a:stretch>
            <a:fillRect/>
          </a:stretch>
        </p:blipFill>
        <p:spPr>
          <a:xfrm>
            <a:off x="5700713" y="-76796"/>
            <a:ext cx="5883275" cy="7354095"/>
          </a:xfrm>
          <a:prstGeom prst="rect">
            <a:avLst/>
          </a:prstGeom>
        </p:spPr>
      </p:pic>
    </p:spTree>
    <p:extLst>
      <p:ext uri="{BB962C8B-B14F-4D97-AF65-F5344CB8AC3E}">
        <p14:creationId xmlns:p14="http://schemas.microsoft.com/office/powerpoint/2010/main" val="2991915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12">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A5A3246-F063-204C-BE00-067485A1BB9D}"/>
              </a:ext>
            </a:extLst>
          </p:cNvPr>
          <p:cNvSpPr>
            <a:spLocks noGrp="1"/>
          </p:cNvSpPr>
          <p:nvPr>
            <p:ph type="title"/>
          </p:nvPr>
        </p:nvSpPr>
        <p:spPr>
          <a:xfrm>
            <a:off x="6094412" y="982132"/>
            <a:ext cx="4802185" cy="1303867"/>
          </a:xfrm>
        </p:spPr>
        <p:txBody>
          <a:bodyPr>
            <a:normAutofit/>
          </a:bodyPr>
          <a:lstStyle/>
          <a:p>
            <a:pPr>
              <a:lnSpc>
                <a:spcPct val="90000"/>
              </a:lnSpc>
            </a:pPr>
            <a:r>
              <a:rPr lang="en-US" sz="4100" dirty="0">
                <a:solidFill>
                  <a:srgbClr val="262626"/>
                </a:solidFill>
              </a:rPr>
              <a:t>Work On Your Foundation</a:t>
            </a:r>
          </a:p>
        </p:txBody>
      </p:sp>
      <p:sp>
        <p:nvSpPr>
          <p:cNvPr id="19" name="Rectangle 18">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388BAC07-6479-0047-8889-46C9F61F5FB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2683" y="2200788"/>
            <a:ext cx="3876801" cy="2277620"/>
          </a:xfrm>
          <a:prstGeom prst="rect">
            <a:avLst/>
          </a:prstGeom>
        </p:spPr>
      </p:pic>
      <p:cxnSp>
        <p:nvCxnSpPr>
          <p:cNvPr id="21" name="Straight Connector 20">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9D35474-C6B3-A24D-9A91-5B7A2AA280B3}"/>
              </a:ext>
            </a:extLst>
          </p:cNvPr>
          <p:cNvSpPr>
            <a:spLocks noGrp="1"/>
          </p:cNvSpPr>
          <p:nvPr>
            <p:ph idx="1"/>
          </p:nvPr>
        </p:nvSpPr>
        <p:spPr>
          <a:xfrm>
            <a:off x="5625389" y="2400639"/>
            <a:ext cx="6076074" cy="3714411"/>
          </a:xfrm>
        </p:spPr>
        <p:txBody>
          <a:bodyPr>
            <a:normAutofit lnSpcReduction="10000"/>
          </a:bodyPr>
          <a:lstStyle/>
          <a:p>
            <a:pPr>
              <a:lnSpc>
                <a:spcPct val="90000"/>
              </a:lnSpc>
              <a:buClr>
                <a:schemeClr val="tx1"/>
              </a:buClr>
            </a:pPr>
            <a:r>
              <a:rPr lang="en-US" sz="1400" dirty="0">
                <a:solidFill>
                  <a:srgbClr val="262626"/>
                </a:solidFill>
              </a:rPr>
              <a:t>Friendship</a:t>
            </a:r>
          </a:p>
          <a:p>
            <a:pPr lvl="1">
              <a:lnSpc>
                <a:spcPct val="90000"/>
              </a:lnSpc>
              <a:buClr>
                <a:schemeClr val="tx1"/>
              </a:buClr>
            </a:pPr>
            <a:r>
              <a:rPr lang="en-US" sz="1400" dirty="0">
                <a:solidFill>
                  <a:srgbClr val="262626"/>
                </a:solidFill>
              </a:rPr>
              <a:t>Foster Positive Feelings and Environment</a:t>
            </a:r>
          </a:p>
          <a:p>
            <a:pPr lvl="1">
              <a:lnSpc>
                <a:spcPct val="90000"/>
              </a:lnSpc>
              <a:buClr>
                <a:schemeClr val="tx1"/>
              </a:buClr>
            </a:pPr>
            <a:r>
              <a:rPr lang="en-US" sz="1400" dirty="0">
                <a:solidFill>
                  <a:srgbClr val="262626"/>
                </a:solidFill>
              </a:rPr>
              <a:t>Love Maps: Ask questions, discuss hopes and dreams, get to know your partner.</a:t>
            </a:r>
          </a:p>
          <a:p>
            <a:pPr lvl="2">
              <a:lnSpc>
                <a:spcPct val="90000"/>
              </a:lnSpc>
              <a:buClr>
                <a:schemeClr val="tx1"/>
              </a:buClr>
            </a:pPr>
            <a:r>
              <a:rPr lang="en-US" sz="1400" dirty="0">
                <a:solidFill>
                  <a:srgbClr val="262626"/>
                </a:solidFill>
              </a:rPr>
              <a:t>Find time to talk about things besides the kids, work, bills</a:t>
            </a:r>
          </a:p>
          <a:p>
            <a:pPr lvl="1">
              <a:lnSpc>
                <a:spcPct val="90000"/>
              </a:lnSpc>
              <a:buClr>
                <a:schemeClr val="tx1"/>
              </a:buClr>
            </a:pPr>
            <a:r>
              <a:rPr lang="en-US" sz="1400" dirty="0">
                <a:solidFill>
                  <a:srgbClr val="262626"/>
                </a:solidFill>
              </a:rPr>
              <a:t>Fondness and Admiration:</a:t>
            </a:r>
          </a:p>
          <a:p>
            <a:pPr lvl="2">
              <a:lnSpc>
                <a:spcPct val="90000"/>
              </a:lnSpc>
              <a:buClr>
                <a:schemeClr val="tx1"/>
              </a:buClr>
            </a:pPr>
            <a:r>
              <a:rPr lang="en-US" sz="1400" dirty="0">
                <a:solidFill>
                  <a:srgbClr val="262626"/>
                </a:solidFill>
              </a:rPr>
              <a:t>Focus on qualities, attributes, etc. that you love</a:t>
            </a:r>
          </a:p>
          <a:p>
            <a:pPr lvl="2">
              <a:lnSpc>
                <a:spcPct val="90000"/>
              </a:lnSpc>
              <a:buClr>
                <a:schemeClr val="tx1"/>
              </a:buClr>
            </a:pPr>
            <a:r>
              <a:rPr lang="en-US" sz="1400" dirty="0">
                <a:solidFill>
                  <a:srgbClr val="262626"/>
                </a:solidFill>
              </a:rPr>
              <a:t>Express appreciation </a:t>
            </a:r>
          </a:p>
          <a:p>
            <a:pPr lvl="1">
              <a:lnSpc>
                <a:spcPct val="90000"/>
              </a:lnSpc>
              <a:buClr>
                <a:schemeClr val="tx1"/>
              </a:buClr>
            </a:pPr>
            <a:r>
              <a:rPr lang="en-US" sz="1400" dirty="0">
                <a:solidFill>
                  <a:srgbClr val="262626"/>
                </a:solidFill>
              </a:rPr>
              <a:t>Turning Towards</a:t>
            </a:r>
          </a:p>
          <a:p>
            <a:pPr lvl="2">
              <a:lnSpc>
                <a:spcPct val="90000"/>
              </a:lnSpc>
              <a:buClr>
                <a:schemeClr val="tx1"/>
              </a:buClr>
            </a:pPr>
            <a:r>
              <a:rPr lang="en-US" sz="1400" dirty="0">
                <a:solidFill>
                  <a:srgbClr val="262626"/>
                </a:solidFill>
              </a:rPr>
              <a:t>Find small frequent ways to express physical affection</a:t>
            </a:r>
          </a:p>
          <a:p>
            <a:pPr lvl="2">
              <a:lnSpc>
                <a:spcPct val="90000"/>
              </a:lnSpc>
              <a:buClr>
                <a:schemeClr val="tx1"/>
              </a:buClr>
            </a:pPr>
            <a:r>
              <a:rPr lang="en-US" sz="1400" b="1" u="sng" dirty="0">
                <a:solidFill>
                  <a:srgbClr val="262626"/>
                </a:solidFill>
                <a:highlight>
                  <a:srgbClr val="FFFF00"/>
                </a:highlight>
              </a:rPr>
              <a:t>De-stress together</a:t>
            </a:r>
          </a:p>
          <a:p>
            <a:pPr lvl="2">
              <a:lnSpc>
                <a:spcPct val="90000"/>
              </a:lnSpc>
              <a:buClr>
                <a:schemeClr val="tx1"/>
              </a:buClr>
            </a:pPr>
            <a:r>
              <a:rPr lang="en-US" sz="1400" dirty="0">
                <a:solidFill>
                  <a:srgbClr val="262626"/>
                </a:solidFill>
              </a:rPr>
              <a:t>Work on “we-ness” or us against the world mentality </a:t>
            </a:r>
          </a:p>
          <a:p>
            <a:pPr lvl="1">
              <a:lnSpc>
                <a:spcPct val="90000"/>
              </a:lnSpc>
              <a:buClr>
                <a:schemeClr val="tx1"/>
              </a:buClr>
            </a:pPr>
            <a:r>
              <a:rPr lang="en-US" sz="1400" b="1" u="sng" dirty="0">
                <a:solidFill>
                  <a:srgbClr val="262626"/>
                </a:solidFill>
              </a:rPr>
              <a:t>Build your friendship!</a:t>
            </a:r>
          </a:p>
        </p:txBody>
      </p:sp>
      <p:sp>
        <p:nvSpPr>
          <p:cNvPr id="6" name="TextBox 5">
            <a:extLst>
              <a:ext uri="{FF2B5EF4-FFF2-40B4-BE49-F238E27FC236}">
                <a16:creationId xmlns:a16="http://schemas.microsoft.com/office/drawing/2014/main" id="{DBFB522B-13C4-154C-BD59-AEC2E396B28E}"/>
              </a:ext>
            </a:extLst>
          </p:cNvPr>
          <p:cNvSpPr txBox="1"/>
          <p:nvPr/>
        </p:nvSpPr>
        <p:spPr>
          <a:xfrm>
            <a:off x="2929544" y="4278353"/>
            <a:ext cx="235994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groundreport.com/why-do-we-celebrate-friendship-da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2250762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CE35-5414-2B4C-B634-580CCF24AB46}"/>
              </a:ext>
            </a:extLst>
          </p:cNvPr>
          <p:cNvSpPr>
            <a:spLocks noGrp="1"/>
          </p:cNvSpPr>
          <p:nvPr>
            <p:ph type="title"/>
          </p:nvPr>
        </p:nvSpPr>
        <p:spPr/>
        <p:txBody>
          <a:bodyPr/>
          <a:lstStyle/>
          <a:p>
            <a:r>
              <a:rPr lang="en-US" dirty="0"/>
              <a:t>Relationship Skills Basics</a:t>
            </a:r>
          </a:p>
        </p:txBody>
      </p:sp>
      <p:sp>
        <p:nvSpPr>
          <p:cNvPr id="3" name="Content Placeholder 2">
            <a:extLst>
              <a:ext uri="{FF2B5EF4-FFF2-40B4-BE49-F238E27FC236}">
                <a16:creationId xmlns:a16="http://schemas.microsoft.com/office/drawing/2014/main" id="{111C5A72-D51D-EC49-8A16-50FC1EE11CB3}"/>
              </a:ext>
            </a:extLst>
          </p:cNvPr>
          <p:cNvSpPr>
            <a:spLocks noGrp="1"/>
          </p:cNvSpPr>
          <p:nvPr>
            <p:ph idx="1"/>
          </p:nvPr>
        </p:nvSpPr>
        <p:spPr/>
        <p:txBody>
          <a:bodyPr/>
          <a:lstStyle/>
          <a:p>
            <a:pPr>
              <a:buClr>
                <a:schemeClr val="tx1"/>
              </a:buClr>
            </a:pPr>
            <a:r>
              <a:rPr lang="en-US" dirty="0"/>
              <a:t>Active listening</a:t>
            </a:r>
          </a:p>
          <a:p>
            <a:pPr>
              <a:buClr>
                <a:schemeClr val="tx1"/>
              </a:buClr>
            </a:pPr>
            <a:r>
              <a:rPr lang="en-US" dirty="0"/>
              <a:t>Open-ended questions</a:t>
            </a:r>
          </a:p>
          <a:p>
            <a:pPr>
              <a:buClr>
                <a:schemeClr val="tx1"/>
              </a:buClr>
            </a:pPr>
            <a:r>
              <a:rPr lang="en-US" dirty="0"/>
              <a:t>Understanding non-verbal communications and emotions</a:t>
            </a:r>
          </a:p>
        </p:txBody>
      </p:sp>
    </p:spTree>
    <p:extLst>
      <p:ext uri="{BB962C8B-B14F-4D97-AF65-F5344CB8AC3E}">
        <p14:creationId xmlns:p14="http://schemas.microsoft.com/office/powerpoint/2010/main" val="665218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F01BD1-E3CB-4562-A77C-00A3ED246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492030E9-8BC2-4840-8C6B-991B68C51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651493CA-1EAE-4C5B-9C46-8437DD51C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81B01891-F01D-4D0D-A631-E29F0EA8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38B1DE3F-E4E6-4E5E-9213-CB6C7AA92C8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AFE6BB3-9290-46EA-8067-AA9277C708B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2DAA5BE-D405-814C-B0F5-6C533718A6E1}"/>
              </a:ext>
            </a:extLst>
          </p:cNvPr>
          <p:cNvSpPr>
            <a:spLocks noGrp="1"/>
          </p:cNvSpPr>
          <p:nvPr>
            <p:ph type="title"/>
          </p:nvPr>
        </p:nvSpPr>
        <p:spPr>
          <a:xfrm>
            <a:off x="4626508" y="982132"/>
            <a:ext cx="6270090" cy="1303867"/>
          </a:xfrm>
        </p:spPr>
        <p:txBody>
          <a:bodyPr>
            <a:normAutofit/>
          </a:bodyPr>
          <a:lstStyle/>
          <a:p>
            <a:r>
              <a:rPr lang="en-US" sz="4800" dirty="0">
                <a:solidFill>
                  <a:srgbClr val="262626"/>
                </a:solidFill>
              </a:rPr>
              <a:t>Active Listening Skills</a:t>
            </a:r>
          </a:p>
        </p:txBody>
      </p:sp>
      <p:sp>
        <p:nvSpPr>
          <p:cNvPr id="18" name="Rectangle 17">
            <a:extLst>
              <a:ext uri="{FF2B5EF4-FFF2-40B4-BE49-F238E27FC236}">
                <a16:creationId xmlns:a16="http://schemas.microsoft.com/office/drawing/2014/main" id="{75325209-1BB3-4A1C-97C2-17DCDC165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Ear with solid fill">
            <a:extLst>
              <a:ext uri="{FF2B5EF4-FFF2-40B4-BE49-F238E27FC236}">
                <a16:creationId xmlns:a16="http://schemas.microsoft.com/office/drawing/2014/main" id="{4326E5B5-1C56-9A47-85CB-7317E11D6F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2683" y="2122701"/>
            <a:ext cx="2433793" cy="2433793"/>
          </a:xfrm>
          <a:prstGeom prst="rect">
            <a:avLst/>
          </a:prstGeom>
        </p:spPr>
      </p:pic>
      <p:cxnSp>
        <p:nvCxnSpPr>
          <p:cNvPr id="25" name="Straight Connector 19">
            <a:extLst>
              <a:ext uri="{FF2B5EF4-FFF2-40B4-BE49-F238E27FC236}">
                <a16:creationId xmlns:a16="http://schemas.microsoft.com/office/drawing/2014/main" id="{043EE5F5-AF73-46E3-90B6-27EEFDAC35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C39BBF2-0140-E04C-8BFD-394BE54F9714}"/>
              </a:ext>
            </a:extLst>
          </p:cNvPr>
          <p:cNvSpPr>
            <a:spLocks noGrp="1"/>
          </p:cNvSpPr>
          <p:nvPr>
            <p:ph idx="1"/>
          </p:nvPr>
        </p:nvSpPr>
        <p:spPr>
          <a:xfrm>
            <a:off x="4636482" y="2556932"/>
            <a:ext cx="6260114" cy="1999561"/>
          </a:xfrm>
        </p:spPr>
        <p:txBody>
          <a:bodyPr>
            <a:normAutofit/>
          </a:bodyPr>
          <a:lstStyle/>
          <a:p>
            <a:pPr marL="457200" indent="-457200">
              <a:lnSpc>
                <a:spcPct val="90000"/>
              </a:lnSpc>
              <a:buClr>
                <a:schemeClr val="tx1"/>
              </a:buClr>
              <a:buFont typeface="+mj-lt"/>
              <a:buAutoNum type="arabicPeriod"/>
            </a:pPr>
            <a:r>
              <a:rPr lang="en-US" sz="2800" dirty="0">
                <a:solidFill>
                  <a:srgbClr val="262626"/>
                </a:solidFill>
              </a:rPr>
              <a:t>Prepare Your Self</a:t>
            </a:r>
          </a:p>
          <a:p>
            <a:pPr marL="457200" indent="-457200">
              <a:lnSpc>
                <a:spcPct val="90000"/>
              </a:lnSpc>
              <a:buClr>
                <a:schemeClr val="tx1"/>
              </a:buClr>
              <a:buFont typeface="+mj-lt"/>
              <a:buAutoNum type="arabicPeriod"/>
            </a:pPr>
            <a:r>
              <a:rPr lang="en-US" sz="2800" dirty="0">
                <a:solidFill>
                  <a:srgbClr val="262626"/>
                </a:solidFill>
              </a:rPr>
              <a:t>Focus</a:t>
            </a:r>
          </a:p>
          <a:p>
            <a:pPr marL="457200" indent="-457200">
              <a:lnSpc>
                <a:spcPct val="90000"/>
              </a:lnSpc>
              <a:buClr>
                <a:schemeClr val="tx1"/>
              </a:buClr>
              <a:buFont typeface="+mj-lt"/>
              <a:buAutoNum type="arabicPeriod"/>
            </a:pPr>
            <a:r>
              <a:rPr lang="en-US" sz="2800" dirty="0">
                <a:solidFill>
                  <a:srgbClr val="262626"/>
                </a:solidFill>
              </a:rPr>
              <a:t>Reflect Back</a:t>
            </a:r>
          </a:p>
        </p:txBody>
      </p:sp>
    </p:spTree>
    <p:extLst>
      <p:ext uri="{BB962C8B-B14F-4D97-AF65-F5344CB8AC3E}">
        <p14:creationId xmlns:p14="http://schemas.microsoft.com/office/powerpoint/2010/main" val="135105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D1DE3A50-E641-C441-8827-947FF42B05E2}"/>
              </a:ext>
            </a:extLst>
          </p:cNvPr>
          <p:cNvSpPr>
            <a:spLocks noGrp="1"/>
          </p:cNvSpPr>
          <p:nvPr>
            <p:ph type="title"/>
          </p:nvPr>
        </p:nvSpPr>
        <p:spPr>
          <a:xfrm>
            <a:off x="929140" y="972766"/>
            <a:ext cx="2835464" cy="1254868"/>
          </a:xfrm>
        </p:spPr>
        <p:txBody>
          <a:bodyPr anchor="b">
            <a:normAutofit/>
          </a:bodyPr>
          <a:lstStyle/>
          <a:p>
            <a:r>
              <a:rPr lang="en-US" sz="2800" dirty="0">
                <a:solidFill>
                  <a:srgbClr val="262626"/>
                </a:solidFill>
              </a:rPr>
              <a:t>Prepare </a:t>
            </a:r>
          </a:p>
        </p:txBody>
      </p:sp>
      <p:sp>
        <p:nvSpPr>
          <p:cNvPr id="3" name="Content Placeholder 2">
            <a:extLst>
              <a:ext uri="{FF2B5EF4-FFF2-40B4-BE49-F238E27FC236}">
                <a16:creationId xmlns:a16="http://schemas.microsoft.com/office/drawing/2014/main" id="{BADBFECC-61D9-8744-A6C0-E76E345E00B1}"/>
              </a:ext>
            </a:extLst>
          </p:cNvPr>
          <p:cNvSpPr>
            <a:spLocks noGrp="1"/>
          </p:cNvSpPr>
          <p:nvPr>
            <p:ph idx="1"/>
          </p:nvPr>
        </p:nvSpPr>
        <p:spPr>
          <a:xfrm>
            <a:off x="929141" y="2430471"/>
            <a:ext cx="2835464" cy="3552039"/>
          </a:xfrm>
        </p:spPr>
        <p:txBody>
          <a:bodyPr>
            <a:normAutofit/>
          </a:bodyPr>
          <a:lstStyle/>
          <a:p>
            <a:pPr marL="457200" indent="-457200">
              <a:buClr>
                <a:schemeClr val="tx1"/>
              </a:buClr>
              <a:buFont typeface="+mj-lt"/>
              <a:buAutoNum type="arabicPeriod"/>
            </a:pPr>
            <a:r>
              <a:rPr lang="en-US" sz="1800" dirty="0">
                <a:solidFill>
                  <a:srgbClr val="262626"/>
                </a:solidFill>
              </a:rPr>
              <a:t>Prepare Your Self</a:t>
            </a:r>
          </a:p>
          <a:p>
            <a:pPr marL="914400" lvl="1" indent="-457200">
              <a:buClr>
                <a:schemeClr val="tx1"/>
              </a:buClr>
              <a:buFont typeface="+mj-lt"/>
              <a:buAutoNum type="arabicPeriod"/>
            </a:pPr>
            <a:r>
              <a:rPr lang="en-US" sz="1800" dirty="0">
                <a:solidFill>
                  <a:srgbClr val="262626"/>
                </a:solidFill>
              </a:rPr>
              <a:t>Clear your head.</a:t>
            </a:r>
          </a:p>
          <a:p>
            <a:pPr marL="914400" lvl="1" indent="-457200">
              <a:buClr>
                <a:schemeClr val="tx1"/>
              </a:buClr>
              <a:buFont typeface="+mj-lt"/>
              <a:buAutoNum type="arabicPeriod"/>
            </a:pPr>
            <a:r>
              <a:rPr lang="en-US" sz="1800" dirty="0">
                <a:solidFill>
                  <a:srgbClr val="262626"/>
                </a:solidFill>
              </a:rPr>
              <a:t>Suspend Your Agenda.</a:t>
            </a:r>
          </a:p>
          <a:p>
            <a:pPr marL="914400" lvl="1" indent="-457200">
              <a:buClr>
                <a:schemeClr val="tx1"/>
              </a:buClr>
              <a:buFont typeface="+mj-lt"/>
              <a:buAutoNum type="arabicPeriod"/>
            </a:pPr>
            <a:r>
              <a:rPr lang="en-US" sz="1800" dirty="0">
                <a:solidFill>
                  <a:srgbClr val="262626"/>
                </a:solidFill>
              </a:rPr>
              <a:t>Breathe/self-soothe.</a:t>
            </a:r>
          </a:p>
          <a:p>
            <a:endParaRPr lang="en-US" sz="1800" dirty="0">
              <a:solidFill>
                <a:srgbClr val="262626"/>
              </a:solidFill>
            </a:endParaRP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Young woman practicing yoga">
            <a:extLst>
              <a:ext uri="{FF2B5EF4-FFF2-40B4-BE49-F238E27FC236}">
                <a16:creationId xmlns:a16="http://schemas.microsoft.com/office/drawing/2014/main" id="{CC13A354-A315-9E49-9F9A-5578FFC555D6}"/>
              </a:ext>
            </a:extLst>
          </p:cNvPr>
          <p:cNvPicPr>
            <a:picLocks noChangeAspect="1"/>
          </p:cNvPicPr>
          <p:nvPr/>
        </p:nvPicPr>
        <p:blipFill>
          <a:blip r:embed="rId3"/>
          <a:stretch>
            <a:fillRect/>
          </a:stretch>
        </p:blipFill>
        <p:spPr>
          <a:xfrm>
            <a:off x="5435910" y="1368255"/>
            <a:ext cx="6098041" cy="4070442"/>
          </a:xfrm>
          <a:prstGeom prst="rect">
            <a:avLst/>
          </a:prstGeom>
        </p:spPr>
      </p:pic>
    </p:spTree>
    <p:extLst>
      <p:ext uri="{BB962C8B-B14F-4D97-AF65-F5344CB8AC3E}">
        <p14:creationId xmlns:p14="http://schemas.microsoft.com/office/powerpoint/2010/main" val="1469187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D13A7BA9-982C-8946-88E4-B482F307998F}"/>
              </a:ext>
            </a:extLst>
          </p:cNvPr>
          <p:cNvSpPr>
            <a:spLocks noGrp="1"/>
          </p:cNvSpPr>
          <p:nvPr>
            <p:ph type="title"/>
          </p:nvPr>
        </p:nvSpPr>
        <p:spPr>
          <a:xfrm>
            <a:off x="7535825" y="982132"/>
            <a:ext cx="3360772" cy="1303867"/>
          </a:xfrm>
        </p:spPr>
        <p:txBody>
          <a:bodyPr>
            <a:normAutofit/>
          </a:bodyPr>
          <a:lstStyle/>
          <a:p>
            <a:r>
              <a:rPr lang="en-US" dirty="0">
                <a:solidFill>
                  <a:srgbClr val="262626"/>
                </a:solidFill>
              </a:rPr>
              <a:t>Focus</a:t>
            </a:r>
          </a:p>
        </p:txBody>
      </p:sp>
      <p:sp>
        <p:nvSpPr>
          <p:cNvPr id="19"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sky, outdoor, sign&#10;&#10;Description automatically generated">
            <a:extLst>
              <a:ext uri="{FF2B5EF4-FFF2-40B4-BE49-F238E27FC236}">
                <a16:creationId xmlns:a16="http://schemas.microsoft.com/office/drawing/2014/main" id="{C991F42C-7894-014B-856D-4F1EAEFF7CB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2683" y="1584405"/>
            <a:ext cx="5278777" cy="3510386"/>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7F9FFDD-4B58-6945-B595-0BC3076B0B9F}"/>
              </a:ext>
            </a:extLst>
          </p:cNvPr>
          <p:cNvSpPr>
            <a:spLocks noGrp="1"/>
          </p:cNvSpPr>
          <p:nvPr>
            <p:ph idx="1"/>
          </p:nvPr>
        </p:nvSpPr>
        <p:spPr>
          <a:xfrm>
            <a:off x="7535824" y="2556932"/>
            <a:ext cx="3360771" cy="3318936"/>
          </a:xfrm>
        </p:spPr>
        <p:txBody>
          <a:bodyPr>
            <a:normAutofit lnSpcReduction="10000"/>
          </a:bodyPr>
          <a:lstStyle/>
          <a:p>
            <a:pPr marL="457200" indent="-457200">
              <a:lnSpc>
                <a:spcPct val="90000"/>
              </a:lnSpc>
              <a:buClr>
                <a:schemeClr val="tx1"/>
              </a:buClr>
              <a:buFont typeface="+mj-lt"/>
              <a:buAutoNum type="arabicPeriod" startAt="2"/>
            </a:pPr>
            <a:r>
              <a:rPr lang="en-US" dirty="0">
                <a:solidFill>
                  <a:srgbClr val="262626"/>
                </a:solidFill>
              </a:rPr>
              <a:t>Focus (a.k.a. pay attention)</a:t>
            </a:r>
          </a:p>
          <a:p>
            <a:pPr marL="914400" lvl="1" indent="-457200">
              <a:lnSpc>
                <a:spcPct val="90000"/>
              </a:lnSpc>
              <a:buClr>
                <a:schemeClr val="tx1"/>
              </a:buClr>
              <a:buFont typeface="+mj-lt"/>
              <a:buAutoNum type="arabicPeriod"/>
            </a:pPr>
            <a:r>
              <a:rPr lang="en-US" dirty="0">
                <a:solidFill>
                  <a:srgbClr val="262626"/>
                </a:solidFill>
              </a:rPr>
              <a:t>Take notes if you needed to.</a:t>
            </a:r>
          </a:p>
          <a:p>
            <a:pPr marL="914400" lvl="1" indent="-457200">
              <a:lnSpc>
                <a:spcPct val="90000"/>
              </a:lnSpc>
              <a:buClr>
                <a:schemeClr val="tx1"/>
              </a:buClr>
              <a:buFont typeface="+mj-lt"/>
              <a:buAutoNum type="arabicPeriod"/>
            </a:pPr>
            <a:r>
              <a:rPr lang="en-US" dirty="0">
                <a:solidFill>
                  <a:srgbClr val="262626"/>
                </a:solidFill>
              </a:rPr>
              <a:t>Avoid distractions.</a:t>
            </a:r>
          </a:p>
          <a:p>
            <a:pPr marL="914400" lvl="1" indent="-457200">
              <a:lnSpc>
                <a:spcPct val="90000"/>
              </a:lnSpc>
              <a:buClr>
                <a:schemeClr val="tx1"/>
              </a:buClr>
              <a:buFont typeface="+mj-lt"/>
              <a:buAutoNum type="arabicPeriod"/>
            </a:pPr>
            <a:r>
              <a:rPr lang="en-US" dirty="0">
                <a:solidFill>
                  <a:srgbClr val="262626"/>
                </a:solidFill>
              </a:rPr>
              <a:t>Make sure you understand what is said because in the next step you are going to summarize it.</a:t>
            </a:r>
          </a:p>
          <a:p>
            <a:pPr>
              <a:lnSpc>
                <a:spcPct val="90000"/>
              </a:lnSpc>
            </a:pPr>
            <a:endParaRPr lang="en-US" dirty="0">
              <a:solidFill>
                <a:srgbClr val="262626"/>
              </a:solidFill>
            </a:endParaRPr>
          </a:p>
        </p:txBody>
      </p:sp>
      <p:sp>
        <p:nvSpPr>
          <p:cNvPr id="6" name="TextBox 5">
            <a:extLst>
              <a:ext uri="{FF2B5EF4-FFF2-40B4-BE49-F238E27FC236}">
                <a16:creationId xmlns:a16="http://schemas.microsoft.com/office/drawing/2014/main" id="{36471E64-B2BF-4B41-8E29-DA1AAA877EC4}"/>
              </a:ext>
            </a:extLst>
          </p:cNvPr>
          <p:cNvSpPr txBox="1"/>
          <p:nvPr/>
        </p:nvSpPr>
        <p:spPr>
          <a:xfrm>
            <a:off x="4353962" y="4894736"/>
            <a:ext cx="233749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picpedia.org/highway-signs/f/focus.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509853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BD592D1-3286-C04D-AC38-9BB8D20285F5}"/>
              </a:ext>
            </a:extLst>
          </p:cNvPr>
          <p:cNvSpPr>
            <a:spLocks noGrp="1"/>
          </p:cNvSpPr>
          <p:nvPr>
            <p:ph type="title"/>
          </p:nvPr>
        </p:nvSpPr>
        <p:spPr>
          <a:xfrm>
            <a:off x="7535825" y="982132"/>
            <a:ext cx="3360772" cy="1303867"/>
          </a:xfrm>
        </p:spPr>
        <p:txBody>
          <a:bodyPr>
            <a:normAutofit/>
          </a:bodyPr>
          <a:lstStyle/>
          <a:p>
            <a:r>
              <a:rPr lang="en-US" sz="4100" dirty="0">
                <a:solidFill>
                  <a:srgbClr val="262626"/>
                </a:solidFill>
              </a:rPr>
              <a:t>Reflecting Back</a:t>
            </a:r>
          </a:p>
        </p:txBody>
      </p:sp>
      <p:sp>
        <p:nvSpPr>
          <p:cNvPr id="19"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iagram&#10;&#10;Description automatically generated">
            <a:extLst>
              <a:ext uri="{FF2B5EF4-FFF2-40B4-BE49-F238E27FC236}">
                <a16:creationId xmlns:a16="http://schemas.microsoft.com/office/drawing/2014/main" id="{D0416BAA-3B23-6845-9E6F-9F91519B0D6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57171" y="1410208"/>
            <a:ext cx="4989801" cy="3858780"/>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EE9E91C1-8E9E-3042-A7B0-99A5F526554C}"/>
              </a:ext>
            </a:extLst>
          </p:cNvPr>
          <p:cNvSpPr>
            <a:spLocks noGrp="1"/>
          </p:cNvSpPr>
          <p:nvPr>
            <p:ph idx="1"/>
          </p:nvPr>
        </p:nvSpPr>
        <p:spPr>
          <a:xfrm>
            <a:off x="7535824" y="2556932"/>
            <a:ext cx="3360771" cy="3318936"/>
          </a:xfrm>
        </p:spPr>
        <p:txBody>
          <a:bodyPr>
            <a:normAutofit/>
          </a:bodyPr>
          <a:lstStyle/>
          <a:p>
            <a:pPr marL="457200" indent="-457200">
              <a:lnSpc>
                <a:spcPct val="90000"/>
              </a:lnSpc>
              <a:buClr>
                <a:schemeClr val="tx1"/>
              </a:buClr>
              <a:buFont typeface="+mj-lt"/>
              <a:buAutoNum type="arabicPeriod" startAt="3"/>
            </a:pPr>
            <a:r>
              <a:rPr lang="en-US" dirty="0">
                <a:solidFill>
                  <a:srgbClr val="262626"/>
                </a:solidFill>
              </a:rPr>
              <a:t>Reflect</a:t>
            </a:r>
          </a:p>
          <a:p>
            <a:pPr marL="914400" lvl="1" indent="-457200">
              <a:lnSpc>
                <a:spcPct val="90000"/>
              </a:lnSpc>
              <a:buClr>
                <a:schemeClr val="tx1"/>
              </a:buClr>
              <a:buFont typeface="+mj-lt"/>
              <a:buAutoNum type="arabicPeriod"/>
            </a:pPr>
            <a:r>
              <a:rPr lang="en-US" dirty="0">
                <a:solidFill>
                  <a:srgbClr val="262626"/>
                </a:solidFill>
              </a:rPr>
              <a:t>Summarize what was just said:</a:t>
            </a:r>
          </a:p>
          <a:p>
            <a:pPr marL="1371600" lvl="2" indent="-457200">
              <a:lnSpc>
                <a:spcPct val="90000"/>
              </a:lnSpc>
              <a:buClr>
                <a:schemeClr val="tx1"/>
              </a:buClr>
              <a:buFont typeface="+mj-lt"/>
              <a:buAutoNum type="arabicPeriod"/>
            </a:pPr>
            <a:r>
              <a:rPr lang="en-US" dirty="0">
                <a:solidFill>
                  <a:srgbClr val="262626"/>
                </a:solidFill>
              </a:rPr>
              <a:t>“Let me see if I understand this…”</a:t>
            </a:r>
          </a:p>
          <a:p>
            <a:pPr marL="1371600" lvl="2" indent="-457200">
              <a:lnSpc>
                <a:spcPct val="90000"/>
              </a:lnSpc>
              <a:buClr>
                <a:schemeClr val="tx1"/>
              </a:buClr>
              <a:buFont typeface="+mj-lt"/>
              <a:buAutoNum type="arabicPeriod"/>
            </a:pPr>
            <a:r>
              <a:rPr lang="en-US" dirty="0">
                <a:solidFill>
                  <a:srgbClr val="262626"/>
                </a:solidFill>
              </a:rPr>
              <a:t>“…did I get that right?”</a:t>
            </a:r>
          </a:p>
          <a:p>
            <a:pPr marL="1371600" lvl="2" indent="-457200">
              <a:lnSpc>
                <a:spcPct val="90000"/>
              </a:lnSpc>
              <a:buClr>
                <a:schemeClr val="tx1"/>
              </a:buClr>
              <a:buFont typeface="+mj-lt"/>
              <a:buAutoNum type="arabicPeriod"/>
            </a:pPr>
            <a:r>
              <a:rPr lang="en-US" dirty="0">
                <a:solidFill>
                  <a:srgbClr val="262626"/>
                </a:solidFill>
              </a:rPr>
              <a:t>“So, what I hear you saying is…”</a:t>
            </a:r>
          </a:p>
          <a:p>
            <a:pPr>
              <a:lnSpc>
                <a:spcPct val="90000"/>
              </a:lnSpc>
            </a:pPr>
            <a:endParaRPr lang="en-US" dirty="0">
              <a:solidFill>
                <a:srgbClr val="262626"/>
              </a:solidFill>
            </a:endParaRPr>
          </a:p>
        </p:txBody>
      </p:sp>
      <p:sp>
        <p:nvSpPr>
          <p:cNvPr id="6" name="TextBox 5">
            <a:extLst>
              <a:ext uri="{FF2B5EF4-FFF2-40B4-BE49-F238E27FC236}">
                <a16:creationId xmlns:a16="http://schemas.microsoft.com/office/drawing/2014/main" id="{4115A29A-6673-544D-9CC9-BFF5ADECFC2C}"/>
              </a:ext>
            </a:extLst>
          </p:cNvPr>
          <p:cNvSpPr txBox="1"/>
          <p:nvPr/>
        </p:nvSpPr>
        <p:spPr>
          <a:xfrm>
            <a:off x="4342522" y="5068933"/>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www.biblioblog.si/2018/10/nacrt-s.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215057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9A3E-A796-1045-B977-26C9F686ABC1}"/>
              </a:ext>
            </a:extLst>
          </p:cNvPr>
          <p:cNvSpPr>
            <a:spLocks noGrp="1"/>
          </p:cNvSpPr>
          <p:nvPr>
            <p:ph type="title"/>
          </p:nvPr>
        </p:nvSpPr>
        <p:spPr/>
        <p:txBody>
          <a:bodyPr>
            <a:normAutofit/>
          </a:bodyPr>
          <a:lstStyle/>
          <a:p>
            <a:r>
              <a:rPr lang="en-US" dirty="0"/>
              <a:t>Open Ended Questions</a:t>
            </a:r>
          </a:p>
        </p:txBody>
      </p:sp>
      <p:sp>
        <p:nvSpPr>
          <p:cNvPr id="3" name="Content Placeholder 2">
            <a:extLst>
              <a:ext uri="{FF2B5EF4-FFF2-40B4-BE49-F238E27FC236}">
                <a16:creationId xmlns:a16="http://schemas.microsoft.com/office/drawing/2014/main" id="{C9E4955E-CF93-4044-AE82-4A1CFAE27A97}"/>
              </a:ext>
            </a:extLst>
          </p:cNvPr>
          <p:cNvSpPr>
            <a:spLocks noGrp="1"/>
          </p:cNvSpPr>
          <p:nvPr>
            <p:ph idx="1"/>
          </p:nvPr>
        </p:nvSpPr>
        <p:spPr/>
        <p:txBody>
          <a:bodyPr>
            <a:normAutofit/>
          </a:bodyPr>
          <a:lstStyle/>
          <a:p>
            <a:pPr>
              <a:buClr>
                <a:schemeClr val="tx1"/>
              </a:buClr>
            </a:pPr>
            <a:r>
              <a:rPr lang="en-US" dirty="0"/>
              <a:t>An aspect of Step Two in the previous slide.</a:t>
            </a:r>
          </a:p>
          <a:p>
            <a:pPr>
              <a:buClr>
                <a:schemeClr val="tx1"/>
              </a:buClr>
            </a:pPr>
            <a:r>
              <a:rPr lang="en-US" dirty="0"/>
              <a:t>Ask questions to aid in clarifying your understanding.</a:t>
            </a:r>
          </a:p>
          <a:p>
            <a:pPr>
              <a:buClr>
                <a:schemeClr val="tx1"/>
              </a:buClr>
            </a:pPr>
            <a:r>
              <a:rPr lang="en-US" b="1" dirty="0"/>
              <a:t>Avoid</a:t>
            </a:r>
            <a:r>
              <a:rPr lang="en-US" dirty="0"/>
              <a:t> advice giving, criticisms, critiques in </a:t>
            </a:r>
            <a:r>
              <a:rPr lang="en-US" b="1" i="1" dirty="0"/>
              <a:t>this</a:t>
            </a:r>
            <a:r>
              <a:rPr lang="en-US" i="1" dirty="0"/>
              <a:t> </a:t>
            </a:r>
            <a:r>
              <a:rPr lang="en-US" dirty="0"/>
              <a:t>phase.</a:t>
            </a:r>
          </a:p>
          <a:p>
            <a:pPr>
              <a:buClr>
                <a:schemeClr val="tx1"/>
              </a:buClr>
            </a:pPr>
            <a:r>
              <a:rPr lang="en-US" dirty="0"/>
              <a:t>Open ended questions cannot be answered with a “yes” or “no”</a:t>
            </a:r>
          </a:p>
          <a:p>
            <a:pPr lvl="1">
              <a:buClr>
                <a:schemeClr val="tx1"/>
              </a:buClr>
            </a:pPr>
            <a:r>
              <a:rPr lang="en-US" dirty="0"/>
              <a:t>Tell me more</a:t>
            </a:r>
          </a:p>
          <a:p>
            <a:pPr lvl="1">
              <a:buClr>
                <a:schemeClr val="tx1"/>
              </a:buClr>
            </a:pPr>
            <a:r>
              <a:rPr lang="en-US" dirty="0"/>
              <a:t>What do you mean</a:t>
            </a:r>
          </a:p>
          <a:p>
            <a:pPr lvl="1"/>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B842F2B3-1237-6847-93E4-96AC919D0B08}"/>
              </a:ext>
            </a:extLst>
          </p:cNvPr>
          <p:cNvPicPr>
            <a:picLocks noChangeAspect="1"/>
          </p:cNvPicPr>
          <p:nvPr/>
        </p:nvPicPr>
        <p:blipFill>
          <a:blip r:embed="rId3">
            <a:alphaModFix amt="85000"/>
            <a:extLst>
              <a:ext uri="{837473B0-CC2E-450A-ABE3-18F120FF3D39}">
                <a1611:picAttrSrcUrl xmlns:a1611="http://schemas.microsoft.com/office/drawing/2016/11/main" r:id="rId4"/>
              </a:ext>
            </a:extLst>
          </a:blip>
          <a:stretch>
            <a:fillRect/>
          </a:stretch>
        </p:blipFill>
        <p:spPr>
          <a:xfrm>
            <a:off x="6449295" y="4572002"/>
            <a:ext cx="5209306" cy="1790699"/>
          </a:xfrm>
          <a:prstGeom prst="rect">
            <a:avLst/>
          </a:prstGeom>
        </p:spPr>
      </p:pic>
      <p:sp>
        <p:nvSpPr>
          <p:cNvPr id="9" name="Content Placeholder 2">
            <a:extLst>
              <a:ext uri="{FF2B5EF4-FFF2-40B4-BE49-F238E27FC236}">
                <a16:creationId xmlns:a16="http://schemas.microsoft.com/office/drawing/2014/main" id="{B6EE1123-0A53-E747-803B-C8754FA91AC8}"/>
              </a:ext>
            </a:extLst>
          </p:cNvPr>
          <p:cNvSpPr txBox="1">
            <a:spLocks/>
          </p:cNvSpPr>
          <p:nvPr/>
        </p:nvSpPr>
        <p:spPr>
          <a:xfrm>
            <a:off x="4571713" y="4426909"/>
            <a:ext cx="6172199" cy="331893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lvl="1"/>
            <a:r>
              <a:rPr lang="en-US" dirty="0"/>
              <a:t>How</a:t>
            </a:r>
          </a:p>
          <a:p>
            <a:pPr lvl="1"/>
            <a:r>
              <a:rPr lang="en-US" dirty="0"/>
              <a:t>What</a:t>
            </a:r>
          </a:p>
          <a:p>
            <a:pPr lvl="1"/>
            <a:r>
              <a:rPr lang="en-US" dirty="0"/>
              <a:t>When</a:t>
            </a:r>
          </a:p>
        </p:txBody>
      </p:sp>
      <p:sp>
        <p:nvSpPr>
          <p:cNvPr id="13" name="TextBox 12">
            <a:extLst>
              <a:ext uri="{FF2B5EF4-FFF2-40B4-BE49-F238E27FC236}">
                <a16:creationId xmlns:a16="http://schemas.microsoft.com/office/drawing/2014/main" id="{E06C78B9-4CF7-4444-8FBB-EE626C66F24C}"/>
              </a:ext>
            </a:extLst>
          </p:cNvPr>
          <p:cNvSpPr txBox="1"/>
          <p:nvPr/>
        </p:nvSpPr>
        <p:spPr>
          <a:xfrm>
            <a:off x="7172325" y="6293881"/>
            <a:ext cx="4486275" cy="230832"/>
          </a:xfrm>
          <a:prstGeom prst="rect">
            <a:avLst/>
          </a:prstGeom>
          <a:noFill/>
        </p:spPr>
        <p:txBody>
          <a:bodyPr wrap="square" rtlCol="0">
            <a:spAutoFit/>
          </a:bodyPr>
          <a:lstStyle/>
          <a:p>
            <a:r>
              <a:rPr lang="en-US" sz="900" dirty="0">
                <a:hlinkClick r:id="rId4" tooltip="http://thelearnersway.net/ideas/2016/10/23/questions-at-the-heart-of-learnin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645345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2B11-7703-2F42-9101-61FDCAB8ED6E}"/>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FAF0E14E-A9C3-5646-A090-A38DC17737A0}"/>
              </a:ext>
            </a:extLst>
          </p:cNvPr>
          <p:cNvSpPr>
            <a:spLocks noGrp="1"/>
          </p:cNvSpPr>
          <p:nvPr>
            <p:ph idx="1"/>
          </p:nvPr>
        </p:nvSpPr>
        <p:spPr/>
        <p:txBody>
          <a:bodyPr/>
          <a:lstStyle/>
          <a:p>
            <a:pPr>
              <a:buClr>
                <a:schemeClr val="tx1"/>
              </a:buClr>
            </a:pPr>
            <a:r>
              <a:rPr lang="en-US" dirty="0"/>
              <a:t>To provide stress management tips</a:t>
            </a:r>
          </a:p>
          <a:p>
            <a:pPr>
              <a:buClr>
                <a:schemeClr val="tx1"/>
              </a:buClr>
            </a:pPr>
            <a:r>
              <a:rPr lang="en-US" dirty="0"/>
              <a:t>To provide foundational relationship information and strategies to strengthen interpersonal bonds</a:t>
            </a:r>
          </a:p>
        </p:txBody>
      </p:sp>
    </p:spTree>
    <p:extLst>
      <p:ext uri="{BB962C8B-B14F-4D97-AF65-F5344CB8AC3E}">
        <p14:creationId xmlns:p14="http://schemas.microsoft.com/office/powerpoint/2010/main" val="2551663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15D8F5-87D0-452C-93FB-8CA3F98D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79BCF8C7-8464-4B36-AF07-C89E5129E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69A16566-722B-41C8-8B9F-B133B71E23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5F929A8C-ADE2-462E-A437-C028E4648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117397E4-1968-4513-988E-69C130AC1E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DA0B6105-4183-4AEC-BDB1-E67B7B2C70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FA8F81B-C869-E742-93AF-C72CF25BF4F4}"/>
              </a:ext>
            </a:extLst>
          </p:cNvPr>
          <p:cNvSpPr>
            <a:spLocks noGrp="1"/>
          </p:cNvSpPr>
          <p:nvPr>
            <p:ph type="title"/>
          </p:nvPr>
        </p:nvSpPr>
        <p:spPr>
          <a:xfrm>
            <a:off x="1256858" y="982132"/>
            <a:ext cx="4842190" cy="1774814"/>
          </a:xfrm>
        </p:spPr>
        <p:txBody>
          <a:bodyPr>
            <a:normAutofit/>
          </a:bodyPr>
          <a:lstStyle/>
          <a:p>
            <a:r>
              <a:rPr lang="en-US" dirty="0"/>
              <a:t>Non-Verbal Communication </a:t>
            </a:r>
          </a:p>
        </p:txBody>
      </p:sp>
      <p:cxnSp>
        <p:nvCxnSpPr>
          <p:cNvPr id="28" name="Straight Connector 27">
            <a:extLst>
              <a:ext uri="{FF2B5EF4-FFF2-40B4-BE49-F238E27FC236}">
                <a16:creationId xmlns:a16="http://schemas.microsoft.com/office/drawing/2014/main" id="{5A8B956C-6D95-401E-8C33-997227D9D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A person in a suit&#10;&#10;Description automatically generated with medium confidence">
            <a:extLst>
              <a:ext uri="{FF2B5EF4-FFF2-40B4-BE49-F238E27FC236}">
                <a16:creationId xmlns:a16="http://schemas.microsoft.com/office/drawing/2014/main" id="{750CC07A-7862-6141-A779-492D0D84FFB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1" b="60993"/>
          <a:stretch/>
        </p:blipFill>
        <p:spPr>
          <a:xfrm>
            <a:off x="1295401" y="3153522"/>
            <a:ext cx="2216907" cy="2418902"/>
          </a:xfrm>
          <a:prstGeom prst="rect">
            <a:avLst/>
          </a:prstGeom>
          <a:ln w="57150" cmpd="thickThin">
            <a:solidFill>
              <a:schemeClr val="tx1">
                <a:lumMod val="50000"/>
                <a:lumOff val="50000"/>
              </a:schemeClr>
            </a:solidFill>
            <a:miter lim="800000"/>
          </a:ln>
        </p:spPr>
      </p:pic>
      <p:pic>
        <p:nvPicPr>
          <p:cNvPr id="7" name="Picture 6">
            <a:extLst>
              <a:ext uri="{FF2B5EF4-FFF2-40B4-BE49-F238E27FC236}">
                <a16:creationId xmlns:a16="http://schemas.microsoft.com/office/drawing/2014/main" id="{32D63971-CF10-D04B-B20F-5DB5CBF51844}"/>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r="3" b="9404"/>
          <a:stretch/>
        </p:blipFill>
        <p:spPr>
          <a:xfrm>
            <a:off x="3837973" y="3153522"/>
            <a:ext cx="2229372" cy="2418902"/>
          </a:xfrm>
          <a:prstGeom prst="rect">
            <a:avLst/>
          </a:prstGeom>
          <a:ln w="57150" cmpd="thickThin">
            <a:solidFill>
              <a:schemeClr val="tx1">
                <a:lumMod val="50000"/>
                <a:lumOff val="50000"/>
              </a:schemeClr>
            </a:solidFill>
            <a:miter lim="800000"/>
          </a:ln>
        </p:spPr>
      </p:pic>
      <p:sp>
        <p:nvSpPr>
          <p:cNvPr id="3" name="Content Placeholder 2">
            <a:extLst>
              <a:ext uri="{FF2B5EF4-FFF2-40B4-BE49-F238E27FC236}">
                <a16:creationId xmlns:a16="http://schemas.microsoft.com/office/drawing/2014/main" id="{265724B8-74AF-B143-8C20-C1BFB749F268}"/>
              </a:ext>
            </a:extLst>
          </p:cNvPr>
          <p:cNvSpPr>
            <a:spLocks noGrp="1"/>
          </p:cNvSpPr>
          <p:nvPr>
            <p:ph idx="1"/>
          </p:nvPr>
        </p:nvSpPr>
        <p:spPr>
          <a:xfrm>
            <a:off x="6604033" y="1158023"/>
            <a:ext cx="4528947" cy="4696335"/>
          </a:xfrm>
        </p:spPr>
        <p:txBody>
          <a:bodyPr>
            <a:normAutofit/>
          </a:bodyPr>
          <a:lstStyle/>
          <a:p>
            <a:pPr>
              <a:buClr>
                <a:schemeClr val="tx1"/>
              </a:buClr>
            </a:pPr>
            <a:endParaRPr lang="en-US" dirty="0"/>
          </a:p>
          <a:p>
            <a:pPr>
              <a:buClr>
                <a:schemeClr val="tx1"/>
              </a:buClr>
            </a:pPr>
            <a:endParaRPr lang="en-US" dirty="0"/>
          </a:p>
          <a:p>
            <a:pPr>
              <a:buClr>
                <a:schemeClr val="tx1"/>
              </a:buClr>
            </a:pPr>
            <a:r>
              <a:rPr lang="en-US" dirty="0"/>
              <a:t>Facial expression-neutral face vs. happy face vs. Angry face…</a:t>
            </a:r>
          </a:p>
          <a:p>
            <a:pPr>
              <a:buClr>
                <a:schemeClr val="tx1"/>
              </a:buClr>
            </a:pPr>
            <a:r>
              <a:rPr lang="en-US" dirty="0"/>
              <a:t>Stance-open or closed?</a:t>
            </a:r>
          </a:p>
          <a:p>
            <a:pPr>
              <a:buClr>
                <a:schemeClr val="tx1"/>
              </a:buClr>
            </a:pPr>
            <a:r>
              <a:rPr lang="en-US" dirty="0"/>
              <a:t>Body position-relaxed arms/hands, gaze?</a:t>
            </a:r>
          </a:p>
          <a:p>
            <a:pPr>
              <a:buClr>
                <a:schemeClr val="tx1"/>
              </a:buClr>
            </a:pPr>
            <a:r>
              <a:rPr lang="en-US" dirty="0"/>
              <a:t>Distance-comfortable or in your face?</a:t>
            </a:r>
          </a:p>
        </p:txBody>
      </p:sp>
      <p:sp>
        <p:nvSpPr>
          <p:cNvPr id="9" name="TextBox 8">
            <a:extLst>
              <a:ext uri="{FF2B5EF4-FFF2-40B4-BE49-F238E27FC236}">
                <a16:creationId xmlns:a16="http://schemas.microsoft.com/office/drawing/2014/main" id="{70B69C01-ED75-1F4C-9DEE-E35FF13F6610}"/>
              </a:ext>
            </a:extLst>
          </p:cNvPr>
          <p:cNvSpPr txBox="1"/>
          <p:nvPr/>
        </p:nvSpPr>
        <p:spPr>
          <a:xfrm>
            <a:off x="3862895" y="5372369"/>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s://antonioesquivias.wordpress.com/tag/emocion-desadaptativa/">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15" name="TextBox 14">
            <a:extLst>
              <a:ext uri="{FF2B5EF4-FFF2-40B4-BE49-F238E27FC236}">
                <a16:creationId xmlns:a16="http://schemas.microsoft.com/office/drawing/2014/main" id="{AFA57C0E-EC61-9A47-B2D1-5F46F922B1A6}"/>
              </a:ext>
            </a:extLst>
          </p:cNvPr>
          <p:cNvSpPr txBox="1"/>
          <p:nvPr/>
        </p:nvSpPr>
        <p:spPr>
          <a:xfrm>
            <a:off x="9832059" y="6657945"/>
            <a:ext cx="23599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pngimg.com/download/658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Tree>
    <p:extLst>
      <p:ext uri="{BB962C8B-B14F-4D97-AF65-F5344CB8AC3E}">
        <p14:creationId xmlns:p14="http://schemas.microsoft.com/office/powerpoint/2010/main" val="179387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id="{1B467192-ECAB-410D-9353-F68F067FA66F}"/>
              </a:ext>
            </a:extLst>
          </p:cNvPr>
          <p:cNvSpPr>
            <a:spLocks noGrp="1"/>
          </p:cNvSpPr>
          <p:nvPr>
            <p:ph idx="1"/>
          </p:nvPr>
        </p:nvSpPr>
        <p:spPr>
          <a:xfrm>
            <a:off x="929141" y="2430471"/>
            <a:ext cx="2835464" cy="3552039"/>
          </a:xfrm>
        </p:spPr>
        <p:txBody>
          <a:bodyPr>
            <a:normAutofit/>
          </a:bodyPr>
          <a:lstStyle/>
          <a:p>
            <a:pPr marL="0" indent="0">
              <a:buNone/>
            </a:pPr>
            <a:r>
              <a:rPr lang="en-US" sz="2800" b="1" dirty="0">
                <a:solidFill>
                  <a:srgbClr val="262626"/>
                </a:solidFill>
              </a:rPr>
              <a:t>BASIC EMOTIONS</a:t>
            </a:r>
          </a:p>
        </p:txBody>
      </p:sp>
      <p:sp useBgFill="1">
        <p:nvSpPr>
          <p:cNvPr id="19" name="Rectangle 18">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ollage of a person&#10;&#10;Description automatically generated with medium confidence">
            <a:extLst>
              <a:ext uri="{FF2B5EF4-FFF2-40B4-BE49-F238E27FC236}">
                <a16:creationId xmlns:a16="http://schemas.microsoft.com/office/drawing/2014/main" id="{E99459CA-81BA-D742-9C52-77E5A3B0CA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35910" y="650345"/>
            <a:ext cx="6098041" cy="5533972"/>
          </a:xfrm>
          <a:prstGeom prst="rect">
            <a:avLst/>
          </a:prstGeom>
        </p:spPr>
      </p:pic>
      <p:sp>
        <p:nvSpPr>
          <p:cNvPr id="6" name="TextBox 5">
            <a:extLst>
              <a:ext uri="{FF2B5EF4-FFF2-40B4-BE49-F238E27FC236}">
                <a16:creationId xmlns:a16="http://schemas.microsoft.com/office/drawing/2014/main" id="{97383770-A96B-E64C-BD50-EF3216B1E9F3}"/>
              </a:ext>
            </a:extLst>
          </p:cNvPr>
          <p:cNvSpPr txBox="1"/>
          <p:nvPr/>
        </p:nvSpPr>
        <p:spPr>
          <a:xfrm>
            <a:off x="9040961" y="6179330"/>
            <a:ext cx="249299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ocw.mit.edu/courses/brain-and-cognitive-sciences/9-00sc-introduction-to-psychology-fall-2011/emotion-motivation/discussion-emoti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4112062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2" name="Picture 3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3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5" name="Picture 3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3D76BA5-5950-A94C-998D-48A442FD52B4}"/>
              </a:ext>
            </a:extLst>
          </p:cNvPr>
          <p:cNvSpPr>
            <a:spLocks noGrp="1"/>
          </p:cNvSpPr>
          <p:nvPr>
            <p:ph type="title"/>
          </p:nvPr>
        </p:nvSpPr>
        <p:spPr>
          <a:xfrm>
            <a:off x="7535825" y="982132"/>
            <a:ext cx="3360772" cy="1303867"/>
          </a:xfrm>
        </p:spPr>
        <p:txBody>
          <a:bodyPr>
            <a:normAutofit/>
          </a:bodyPr>
          <a:lstStyle/>
          <a:p>
            <a:pPr>
              <a:lnSpc>
                <a:spcPct val="90000"/>
              </a:lnSpc>
            </a:pPr>
            <a:r>
              <a:rPr lang="en-US" sz="3700" dirty="0"/>
              <a:t>Communication Basics</a:t>
            </a:r>
          </a:p>
        </p:txBody>
      </p:sp>
      <p:sp>
        <p:nvSpPr>
          <p:cNvPr id="37" name="Rectangle 36">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iagram&#10;&#10;Description automatically generated">
            <a:extLst>
              <a:ext uri="{FF2B5EF4-FFF2-40B4-BE49-F238E27FC236}">
                <a16:creationId xmlns:a16="http://schemas.microsoft.com/office/drawing/2014/main" id="{9F27F436-C485-BA4F-96CE-989C96F1944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3446" r="18155" b="1"/>
          <a:stretch/>
        </p:blipFill>
        <p:spPr>
          <a:xfrm>
            <a:off x="1397773" y="1399309"/>
            <a:ext cx="5291270" cy="3867912"/>
          </a:xfrm>
          <a:prstGeom prst="rect">
            <a:avLst/>
          </a:prstGeom>
        </p:spPr>
      </p:pic>
      <p:cxnSp>
        <p:nvCxnSpPr>
          <p:cNvPr id="39" name="Straight Connector 3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1D5FAB7-132C-4E42-8CFE-709245E2DCD6}"/>
              </a:ext>
            </a:extLst>
          </p:cNvPr>
          <p:cNvSpPr>
            <a:spLocks noGrp="1"/>
          </p:cNvSpPr>
          <p:nvPr>
            <p:ph idx="1"/>
          </p:nvPr>
        </p:nvSpPr>
        <p:spPr>
          <a:xfrm>
            <a:off x="7535824" y="2556932"/>
            <a:ext cx="3360771" cy="3318936"/>
          </a:xfrm>
        </p:spPr>
        <p:txBody>
          <a:bodyPr>
            <a:normAutofit/>
          </a:bodyPr>
          <a:lstStyle/>
          <a:p>
            <a:pPr>
              <a:lnSpc>
                <a:spcPct val="90000"/>
              </a:lnSpc>
              <a:buClr>
                <a:schemeClr val="tx1"/>
              </a:buClr>
            </a:pPr>
            <a:r>
              <a:rPr lang="en-US" dirty="0"/>
              <a:t>Preparation</a:t>
            </a:r>
          </a:p>
          <a:p>
            <a:pPr>
              <a:lnSpc>
                <a:spcPct val="90000"/>
              </a:lnSpc>
              <a:buClr>
                <a:schemeClr val="tx1"/>
              </a:buClr>
            </a:pPr>
            <a:r>
              <a:rPr lang="en-US" dirty="0"/>
              <a:t>“I” statements</a:t>
            </a:r>
          </a:p>
          <a:p>
            <a:pPr>
              <a:lnSpc>
                <a:spcPct val="90000"/>
              </a:lnSpc>
              <a:buClr>
                <a:schemeClr val="tx1"/>
              </a:buClr>
            </a:pPr>
            <a:r>
              <a:rPr lang="en-US" dirty="0"/>
              <a:t>Challenges</a:t>
            </a:r>
          </a:p>
          <a:p>
            <a:pPr>
              <a:lnSpc>
                <a:spcPct val="90000"/>
              </a:lnSpc>
              <a:buClr>
                <a:schemeClr val="tx1"/>
              </a:buClr>
            </a:pPr>
            <a:r>
              <a:rPr lang="en-US" dirty="0"/>
              <a:t>Validations</a:t>
            </a:r>
          </a:p>
          <a:p>
            <a:pPr>
              <a:lnSpc>
                <a:spcPct val="90000"/>
              </a:lnSpc>
              <a:buClr>
                <a:schemeClr val="tx1"/>
              </a:buClr>
            </a:pPr>
            <a:r>
              <a:rPr lang="en-US" dirty="0"/>
              <a:t>Relationship killers</a:t>
            </a:r>
          </a:p>
          <a:p>
            <a:pPr>
              <a:lnSpc>
                <a:spcPct val="90000"/>
              </a:lnSpc>
              <a:buClr>
                <a:schemeClr val="tx1"/>
              </a:buClr>
            </a:pPr>
            <a:r>
              <a:rPr lang="en-US" dirty="0"/>
              <a:t>Antidotes</a:t>
            </a:r>
          </a:p>
          <a:p>
            <a:pPr>
              <a:lnSpc>
                <a:spcPct val="90000"/>
              </a:lnSpc>
              <a:buClr>
                <a:schemeClr val="tx1"/>
              </a:buClr>
            </a:pPr>
            <a:r>
              <a:rPr lang="en-US" dirty="0"/>
              <a:t>Aids</a:t>
            </a:r>
          </a:p>
        </p:txBody>
      </p:sp>
      <p:sp>
        <p:nvSpPr>
          <p:cNvPr id="6" name="TextBox 5">
            <a:extLst>
              <a:ext uri="{FF2B5EF4-FFF2-40B4-BE49-F238E27FC236}">
                <a16:creationId xmlns:a16="http://schemas.microsoft.com/office/drawing/2014/main" id="{E336E8FE-F9C2-3342-B1EF-0B74652893CF}"/>
              </a:ext>
            </a:extLst>
          </p:cNvPr>
          <p:cNvSpPr txBox="1"/>
          <p:nvPr/>
        </p:nvSpPr>
        <p:spPr>
          <a:xfrm>
            <a:off x="4487010" y="5416087"/>
            <a:ext cx="220445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textbooks.whatcom.edu/healthprofessionalism/chapter/building-better-communication/">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1044905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7AF7-9A04-A54B-9BC6-6B46E19B770B}"/>
              </a:ext>
            </a:extLst>
          </p:cNvPr>
          <p:cNvSpPr>
            <a:spLocks noGrp="1"/>
          </p:cNvSpPr>
          <p:nvPr>
            <p:ph type="title"/>
          </p:nvPr>
        </p:nvSpPr>
        <p:spPr/>
        <p:txBody>
          <a:bodyPr>
            <a:normAutofit/>
          </a:bodyPr>
          <a:lstStyle/>
          <a:p>
            <a:r>
              <a:rPr lang="en-US" dirty="0"/>
              <a:t>Communicating With Spouses</a:t>
            </a:r>
          </a:p>
        </p:txBody>
      </p:sp>
      <p:sp>
        <p:nvSpPr>
          <p:cNvPr id="3" name="Content Placeholder 2">
            <a:extLst>
              <a:ext uri="{FF2B5EF4-FFF2-40B4-BE49-F238E27FC236}">
                <a16:creationId xmlns:a16="http://schemas.microsoft.com/office/drawing/2014/main" id="{FF2B3CB0-E4B8-0E49-9AC6-B1F923257A08}"/>
              </a:ext>
            </a:extLst>
          </p:cNvPr>
          <p:cNvSpPr>
            <a:spLocks noGrp="1"/>
          </p:cNvSpPr>
          <p:nvPr>
            <p:ph idx="1"/>
          </p:nvPr>
        </p:nvSpPr>
        <p:spPr>
          <a:xfrm>
            <a:off x="456406" y="2390559"/>
            <a:ext cx="4066309" cy="3318936"/>
          </a:xfrm>
        </p:spPr>
        <p:txBody>
          <a:bodyPr>
            <a:normAutofit/>
          </a:bodyPr>
          <a:lstStyle/>
          <a:p>
            <a:pPr>
              <a:buClr>
                <a:schemeClr val="tx1"/>
              </a:buClr>
            </a:pPr>
            <a:r>
              <a:rPr lang="en-US" b="1" dirty="0"/>
              <a:t>Prepare Yourself</a:t>
            </a:r>
          </a:p>
          <a:p>
            <a:pPr lvl="1">
              <a:buClr>
                <a:schemeClr val="tx1"/>
              </a:buClr>
            </a:pPr>
            <a:r>
              <a:rPr lang="en-US" dirty="0"/>
              <a:t>Shift focus to them</a:t>
            </a:r>
          </a:p>
          <a:p>
            <a:pPr lvl="1">
              <a:buClr>
                <a:schemeClr val="tx1"/>
              </a:buClr>
            </a:pPr>
            <a:r>
              <a:rPr lang="en-US" dirty="0"/>
              <a:t>Suspend your agenda</a:t>
            </a:r>
          </a:p>
          <a:p>
            <a:pPr lvl="1">
              <a:buClr>
                <a:schemeClr val="tx1"/>
              </a:buClr>
            </a:pPr>
            <a:r>
              <a:rPr lang="en-US" dirty="0"/>
              <a:t>Be genuinely curious about where they are coming from or why they are communicating what they are communicating.</a:t>
            </a:r>
          </a:p>
          <a:p>
            <a:pPr lvl="1">
              <a:buClr>
                <a:schemeClr val="tx1"/>
              </a:buClr>
            </a:pPr>
            <a:r>
              <a:rPr lang="en-US" b="1" dirty="0"/>
              <a:t>Self-soothe</a:t>
            </a:r>
          </a:p>
        </p:txBody>
      </p:sp>
      <p:sp>
        <p:nvSpPr>
          <p:cNvPr id="9" name="Content Placeholder 2">
            <a:extLst>
              <a:ext uri="{FF2B5EF4-FFF2-40B4-BE49-F238E27FC236}">
                <a16:creationId xmlns:a16="http://schemas.microsoft.com/office/drawing/2014/main" id="{CD515951-B228-4247-9442-9376F7FF523D}"/>
              </a:ext>
            </a:extLst>
          </p:cNvPr>
          <p:cNvSpPr txBox="1">
            <a:spLocks/>
          </p:cNvSpPr>
          <p:nvPr/>
        </p:nvSpPr>
        <p:spPr>
          <a:xfrm>
            <a:off x="4112059" y="2400639"/>
            <a:ext cx="4066309" cy="3847749"/>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b="1" dirty="0"/>
              <a:t>Attune</a:t>
            </a:r>
          </a:p>
          <a:p>
            <a:pPr lvl="1">
              <a:buClr>
                <a:schemeClr val="tx1"/>
              </a:buClr>
            </a:pPr>
            <a:r>
              <a:rPr lang="en-US" dirty="0"/>
              <a:t>Listen for understanding</a:t>
            </a:r>
          </a:p>
          <a:p>
            <a:pPr lvl="1">
              <a:buClr>
                <a:schemeClr val="tx1"/>
              </a:buClr>
            </a:pPr>
            <a:r>
              <a:rPr lang="en-US" dirty="0"/>
              <a:t>Again, you are going to need to reflect back what you heard so…</a:t>
            </a:r>
          </a:p>
          <a:p>
            <a:pPr lvl="1">
              <a:buClr>
                <a:schemeClr val="tx1"/>
              </a:buClr>
            </a:pPr>
            <a:r>
              <a:rPr lang="en-US" dirty="0"/>
              <a:t>Ask open-ended questions if you don’t understand</a:t>
            </a:r>
          </a:p>
          <a:p>
            <a:pPr lvl="1">
              <a:buClr>
                <a:schemeClr val="tx1"/>
              </a:buClr>
            </a:pPr>
            <a:r>
              <a:rPr lang="en-US" dirty="0"/>
              <a:t>Hold your reactions and focus on your partner’s emotional world</a:t>
            </a:r>
          </a:p>
          <a:p>
            <a:pPr lvl="2">
              <a:buClr>
                <a:schemeClr val="tx1"/>
              </a:buClr>
            </a:pPr>
            <a:r>
              <a:rPr lang="en-US" dirty="0"/>
              <a:t>What emotions are you seeing?</a:t>
            </a:r>
          </a:p>
          <a:p>
            <a:pPr lvl="1">
              <a:buClr>
                <a:schemeClr val="tx1"/>
              </a:buClr>
            </a:pPr>
            <a:r>
              <a:rPr lang="en-US" b="1" dirty="0"/>
              <a:t>Self-soothe</a:t>
            </a:r>
          </a:p>
        </p:txBody>
      </p:sp>
      <p:sp>
        <p:nvSpPr>
          <p:cNvPr id="11" name="Content Placeholder 2">
            <a:extLst>
              <a:ext uri="{FF2B5EF4-FFF2-40B4-BE49-F238E27FC236}">
                <a16:creationId xmlns:a16="http://schemas.microsoft.com/office/drawing/2014/main" id="{198AB26D-2989-5F43-BF22-B7ABB2EDFA1A}"/>
              </a:ext>
            </a:extLst>
          </p:cNvPr>
          <p:cNvSpPr txBox="1">
            <a:spLocks/>
          </p:cNvSpPr>
          <p:nvPr/>
        </p:nvSpPr>
        <p:spPr>
          <a:xfrm>
            <a:off x="7781203" y="2418297"/>
            <a:ext cx="3705947" cy="331893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b="1" dirty="0"/>
              <a:t>Reflect Back</a:t>
            </a:r>
          </a:p>
          <a:p>
            <a:pPr lvl="1">
              <a:buClr>
                <a:schemeClr val="tx1"/>
              </a:buClr>
            </a:pPr>
            <a:r>
              <a:rPr lang="en-US" dirty="0"/>
              <a:t>Summarize what you heard</a:t>
            </a:r>
          </a:p>
          <a:p>
            <a:pPr lvl="1">
              <a:buClr>
                <a:schemeClr val="tx1"/>
              </a:buClr>
            </a:pPr>
            <a:r>
              <a:rPr lang="en-US" u="sng" dirty="0"/>
              <a:t>Low effort interaction with big payback</a:t>
            </a:r>
          </a:p>
          <a:p>
            <a:pPr lvl="1">
              <a:buClr>
                <a:schemeClr val="tx1"/>
              </a:buClr>
            </a:pPr>
            <a:r>
              <a:rPr lang="en-US" dirty="0"/>
              <a:t>Decreases defensiveness</a:t>
            </a:r>
          </a:p>
          <a:p>
            <a:pPr lvl="1">
              <a:buClr>
                <a:schemeClr val="tx1"/>
              </a:buClr>
            </a:pPr>
            <a:r>
              <a:rPr lang="en-US" dirty="0"/>
              <a:t>Helps the other feel heard</a:t>
            </a:r>
          </a:p>
        </p:txBody>
      </p:sp>
    </p:spTree>
    <p:extLst>
      <p:ext uri="{BB962C8B-B14F-4D97-AF65-F5344CB8AC3E}">
        <p14:creationId xmlns:p14="http://schemas.microsoft.com/office/powerpoint/2010/main" val="2802183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8A45-4A90-4C4F-91D0-0F7BC46916F1}"/>
              </a:ext>
            </a:extLst>
          </p:cNvPr>
          <p:cNvSpPr>
            <a:spLocks noGrp="1"/>
          </p:cNvSpPr>
          <p:nvPr>
            <p:ph type="title"/>
          </p:nvPr>
        </p:nvSpPr>
        <p:spPr/>
        <p:txBody>
          <a:bodyPr/>
          <a:lstStyle/>
          <a:p>
            <a:r>
              <a:rPr lang="en-US" dirty="0"/>
              <a:t>“I” Statements</a:t>
            </a:r>
          </a:p>
        </p:txBody>
      </p:sp>
      <p:sp>
        <p:nvSpPr>
          <p:cNvPr id="3" name="Content Placeholder 2">
            <a:extLst>
              <a:ext uri="{FF2B5EF4-FFF2-40B4-BE49-F238E27FC236}">
                <a16:creationId xmlns:a16="http://schemas.microsoft.com/office/drawing/2014/main" id="{FF7F4DF5-BD05-6F40-A0B2-D08C86AB5D48}"/>
              </a:ext>
            </a:extLst>
          </p:cNvPr>
          <p:cNvSpPr>
            <a:spLocks noGrp="1"/>
          </p:cNvSpPr>
          <p:nvPr>
            <p:ph idx="1"/>
          </p:nvPr>
        </p:nvSpPr>
        <p:spPr/>
        <p:txBody>
          <a:bodyPr/>
          <a:lstStyle/>
          <a:p>
            <a:pPr>
              <a:buClr>
                <a:schemeClr val="tx1"/>
              </a:buClr>
            </a:pPr>
            <a:r>
              <a:rPr lang="en-US" dirty="0"/>
              <a:t>Don’t use “you”</a:t>
            </a:r>
          </a:p>
          <a:p>
            <a:pPr>
              <a:buClr>
                <a:schemeClr val="tx1"/>
              </a:buClr>
            </a:pPr>
            <a:r>
              <a:rPr lang="en-US" dirty="0"/>
              <a:t>Use this formula:</a:t>
            </a:r>
          </a:p>
          <a:p>
            <a:pPr lvl="1">
              <a:buClr>
                <a:schemeClr val="tx1"/>
              </a:buClr>
            </a:pPr>
            <a:r>
              <a:rPr lang="en-US" sz="2800" i="1" dirty="0"/>
              <a:t>I feel…(insert emotion word)</a:t>
            </a:r>
          </a:p>
          <a:p>
            <a:pPr lvl="1">
              <a:buClr>
                <a:schemeClr val="tx1"/>
              </a:buClr>
            </a:pPr>
            <a:r>
              <a:rPr lang="en-US" sz="2800" i="1" dirty="0"/>
              <a:t>About…(describe situation objectively)</a:t>
            </a:r>
          </a:p>
          <a:p>
            <a:pPr lvl="1">
              <a:buClr>
                <a:schemeClr val="tx1"/>
              </a:buClr>
            </a:pPr>
            <a:r>
              <a:rPr lang="en-US" sz="2800" i="1" dirty="0"/>
              <a:t>I need (say what you need or want, not what you don’t need or want)</a:t>
            </a:r>
          </a:p>
          <a:p>
            <a:pPr lvl="1"/>
            <a:endParaRPr lang="en-US" dirty="0"/>
          </a:p>
        </p:txBody>
      </p:sp>
    </p:spTree>
    <p:extLst>
      <p:ext uri="{BB962C8B-B14F-4D97-AF65-F5344CB8AC3E}">
        <p14:creationId xmlns:p14="http://schemas.microsoft.com/office/powerpoint/2010/main" val="2369749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F0CB-E403-5D44-A81C-200916B7AA2D}"/>
              </a:ext>
            </a:extLst>
          </p:cNvPr>
          <p:cNvSpPr>
            <a:spLocks noGrp="1"/>
          </p:cNvSpPr>
          <p:nvPr>
            <p:ph type="title"/>
          </p:nvPr>
        </p:nvSpPr>
        <p:spPr/>
        <p:txBody>
          <a:bodyPr>
            <a:normAutofit/>
          </a:bodyPr>
          <a:lstStyle/>
          <a:p>
            <a:r>
              <a:rPr lang="en-US" dirty="0"/>
              <a:t>Communication Challenge</a:t>
            </a:r>
          </a:p>
        </p:txBody>
      </p:sp>
      <p:sp>
        <p:nvSpPr>
          <p:cNvPr id="3" name="Content Placeholder 2">
            <a:extLst>
              <a:ext uri="{FF2B5EF4-FFF2-40B4-BE49-F238E27FC236}">
                <a16:creationId xmlns:a16="http://schemas.microsoft.com/office/drawing/2014/main" id="{717957BD-6315-1146-BA74-749351BDB930}"/>
              </a:ext>
            </a:extLst>
          </p:cNvPr>
          <p:cNvSpPr>
            <a:spLocks noGrp="1"/>
          </p:cNvSpPr>
          <p:nvPr>
            <p:ph idx="1"/>
          </p:nvPr>
        </p:nvSpPr>
        <p:spPr>
          <a:xfrm>
            <a:off x="1295401" y="2556932"/>
            <a:ext cx="9601196" cy="872063"/>
          </a:xfrm>
        </p:spPr>
        <p:txBody>
          <a:bodyPr>
            <a:normAutofit/>
          </a:bodyPr>
          <a:lstStyle/>
          <a:p>
            <a:pPr marL="0" indent="0" algn="ctr">
              <a:buNone/>
            </a:pPr>
            <a:r>
              <a:rPr lang="en-US" b="1" dirty="0"/>
              <a:t>Which Channel Does Your Partner Need You On?</a:t>
            </a:r>
          </a:p>
          <a:p>
            <a:pPr marL="457200" lvl="1" indent="0">
              <a:buNone/>
            </a:pPr>
            <a:endParaRPr lang="en-US" dirty="0"/>
          </a:p>
        </p:txBody>
      </p:sp>
      <p:pic>
        <p:nvPicPr>
          <p:cNvPr id="11" name="Graphic 10" descr="Television with solid fill">
            <a:extLst>
              <a:ext uri="{FF2B5EF4-FFF2-40B4-BE49-F238E27FC236}">
                <a16:creationId xmlns:a16="http://schemas.microsoft.com/office/drawing/2014/main" id="{6E9CF1B6-89D1-4E47-96BB-0482BBEA7E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563" y="3099595"/>
            <a:ext cx="3758405" cy="3758405"/>
          </a:xfrm>
          <a:prstGeom prst="rect">
            <a:avLst/>
          </a:prstGeom>
        </p:spPr>
      </p:pic>
      <p:pic>
        <p:nvPicPr>
          <p:cNvPr id="15" name="Graphic 14" descr="Television outline">
            <a:extLst>
              <a:ext uri="{FF2B5EF4-FFF2-40B4-BE49-F238E27FC236}">
                <a16:creationId xmlns:a16="http://schemas.microsoft.com/office/drawing/2014/main" id="{48863774-337D-CE44-ADCD-EA2086AAB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8412" y="3064142"/>
            <a:ext cx="3752847" cy="3752847"/>
          </a:xfrm>
          <a:prstGeom prst="rect">
            <a:avLst/>
          </a:prstGeom>
        </p:spPr>
      </p:pic>
      <p:sp>
        <p:nvSpPr>
          <p:cNvPr id="16" name="Content Placeholder 2">
            <a:extLst>
              <a:ext uri="{FF2B5EF4-FFF2-40B4-BE49-F238E27FC236}">
                <a16:creationId xmlns:a16="http://schemas.microsoft.com/office/drawing/2014/main" id="{1298D3B3-00CC-7344-9ACD-B1A5B56D6E70}"/>
              </a:ext>
            </a:extLst>
          </p:cNvPr>
          <p:cNvSpPr txBox="1">
            <a:spLocks/>
          </p:cNvSpPr>
          <p:nvPr/>
        </p:nvSpPr>
        <p:spPr>
          <a:xfrm>
            <a:off x="1038226" y="4061108"/>
            <a:ext cx="2905124" cy="149640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endParaRPr lang="en-US" dirty="0"/>
          </a:p>
          <a:p>
            <a:pPr marL="457200" lvl="1" indent="0" algn="ctr">
              <a:buNone/>
            </a:pPr>
            <a:r>
              <a:rPr lang="en-US" sz="3600" dirty="0"/>
              <a:t>Listening</a:t>
            </a:r>
          </a:p>
        </p:txBody>
      </p:sp>
      <p:sp>
        <p:nvSpPr>
          <p:cNvPr id="17" name="Content Placeholder 2">
            <a:extLst>
              <a:ext uri="{FF2B5EF4-FFF2-40B4-BE49-F238E27FC236}">
                <a16:creationId xmlns:a16="http://schemas.microsoft.com/office/drawing/2014/main" id="{E9D8B33C-3DE6-8D4F-A268-C892ED87DB57}"/>
              </a:ext>
            </a:extLst>
          </p:cNvPr>
          <p:cNvSpPr txBox="1">
            <a:spLocks/>
          </p:cNvSpPr>
          <p:nvPr/>
        </p:nvSpPr>
        <p:spPr>
          <a:xfrm>
            <a:off x="7827408" y="3992337"/>
            <a:ext cx="3291437" cy="149640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endParaRPr lang="en-US" sz="2800" dirty="0"/>
          </a:p>
          <a:p>
            <a:pPr marL="457200" lvl="1" indent="0">
              <a:buNone/>
            </a:pPr>
            <a:r>
              <a:rPr lang="en-US" sz="2800" dirty="0"/>
              <a:t>Problem-Solving</a:t>
            </a:r>
          </a:p>
        </p:txBody>
      </p:sp>
      <p:cxnSp>
        <p:nvCxnSpPr>
          <p:cNvPr id="19" name="Straight Arrow Connector 18">
            <a:extLst>
              <a:ext uri="{FF2B5EF4-FFF2-40B4-BE49-F238E27FC236}">
                <a16:creationId xmlns:a16="http://schemas.microsoft.com/office/drawing/2014/main" id="{A1B747CD-0BF9-F24B-B6E5-EFF1A3452369}"/>
              </a:ext>
            </a:extLst>
          </p:cNvPr>
          <p:cNvCxnSpPr>
            <a:cxnSpLocks/>
            <a:stCxn id="3" idx="2"/>
          </p:cNvCxnSpPr>
          <p:nvPr/>
        </p:nvCxnSpPr>
        <p:spPr>
          <a:xfrm>
            <a:off x="6095999" y="3428995"/>
            <a:ext cx="1520035" cy="10044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AE84EDF9-A43E-B84C-BE8A-18FF97F4129B}"/>
              </a:ext>
            </a:extLst>
          </p:cNvPr>
          <p:cNvCxnSpPr>
            <a:cxnSpLocks/>
            <a:stCxn id="3" idx="2"/>
          </p:cNvCxnSpPr>
          <p:nvPr/>
        </p:nvCxnSpPr>
        <p:spPr>
          <a:xfrm flipH="1">
            <a:off x="4573589" y="3428995"/>
            <a:ext cx="1522410" cy="10044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7144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F0A8-AF1C-414E-A195-706B507EF3B8}"/>
              </a:ext>
            </a:extLst>
          </p:cNvPr>
          <p:cNvSpPr>
            <a:spLocks noGrp="1"/>
          </p:cNvSpPr>
          <p:nvPr>
            <p:ph type="title"/>
          </p:nvPr>
        </p:nvSpPr>
        <p:spPr/>
        <p:txBody>
          <a:bodyPr>
            <a:normAutofit/>
          </a:bodyPr>
          <a:lstStyle/>
          <a:p>
            <a:r>
              <a:rPr lang="en-US" dirty="0"/>
              <a:t>Ineffective Responding To Emotions</a:t>
            </a:r>
          </a:p>
        </p:txBody>
      </p:sp>
      <p:sp>
        <p:nvSpPr>
          <p:cNvPr id="3" name="Content Placeholder 2">
            <a:extLst>
              <a:ext uri="{FF2B5EF4-FFF2-40B4-BE49-F238E27FC236}">
                <a16:creationId xmlns:a16="http://schemas.microsoft.com/office/drawing/2014/main" id="{FD344635-A2E5-D44B-A3FB-3C6F0965622D}"/>
              </a:ext>
            </a:extLst>
          </p:cNvPr>
          <p:cNvSpPr>
            <a:spLocks noGrp="1"/>
          </p:cNvSpPr>
          <p:nvPr>
            <p:ph idx="1"/>
          </p:nvPr>
        </p:nvSpPr>
        <p:spPr>
          <a:xfrm>
            <a:off x="734888" y="2607730"/>
            <a:ext cx="2747962" cy="3640663"/>
          </a:xfrm>
        </p:spPr>
        <p:txBody>
          <a:bodyPr>
            <a:normAutofit fontScale="85000" lnSpcReduction="20000"/>
          </a:bodyPr>
          <a:lstStyle/>
          <a:p>
            <a:pPr>
              <a:buClr>
                <a:schemeClr val="tx1"/>
              </a:buClr>
            </a:pPr>
            <a:r>
              <a:rPr lang="en-US" dirty="0"/>
              <a:t>Anger</a:t>
            </a:r>
          </a:p>
          <a:p>
            <a:pPr lvl="1">
              <a:buClr>
                <a:schemeClr val="tx1"/>
              </a:buClr>
            </a:pPr>
            <a:r>
              <a:rPr lang="en-US" dirty="0"/>
              <a:t>Don’t personalize mere expressions</a:t>
            </a:r>
          </a:p>
          <a:p>
            <a:pPr lvl="2">
              <a:buClr>
                <a:schemeClr val="tx1"/>
              </a:buClr>
            </a:pPr>
            <a:r>
              <a:rPr lang="en-US" dirty="0"/>
              <a:t>Where is the anger coming from</a:t>
            </a:r>
          </a:p>
          <a:p>
            <a:pPr lvl="2">
              <a:buClr>
                <a:schemeClr val="tx1"/>
              </a:buClr>
            </a:pPr>
            <a:r>
              <a:rPr lang="en-US" dirty="0"/>
              <a:t>What is in the way</a:t>
            </a:r>
          </a:p>
          <a:p>
            <a:pPr lvl="1">
              <a:buClr>
                <a:schemeClr val="tx1"/>
              </a:buClr>
            </a:pPr>
            <a:r>
              <a:rPr lang="en-US" dirty="0"/>
              <a:t>If you are the object, self-soothe, hear, accept responsibility when appropriate</a:t>
            </a:r>
          </a:p>
          <a:p>
            <a:pPr lvl="2">
              <a:buClr>
                <a:schemeClr val="tx1"/>
              </a:buClr>
            </a:pPr>
            <a:r>
              <a:rPr lang="en-US" dirty="0"/>
              <a:t>Active listening</a:t>
            </a:r>
          </a:p>
          <a:p>
            <a:pPr lvl="2">
              <a:buClr>
                <a:schemeClr val="tx1"/>
              </a:buClr>
            </a:pPr>
            <a:r>
              <a:rPr lang="en-US" dirty="0"/>
              <a:t>Problem solving</a:t>
            </a:r>
          </a:p>
        </p:txBody>
      </p:sp>
      <p:sp>
        <p:nvSpPr>
          <p:cNvPr id="9" name="Content Placeholder 2">
            <a:extLst>
              <a:ext uri="{FF2B5EF4-FFF2-40B4-BE49-F238E27FC236}">
                <a16:creationId xmlns:a16="http://schemas.microsoft.com/office/drawing/2014/main" id="{4EA19574-C521-4B4B-95CC-795CE8430F2F}"/>
              </a:ext>
            </a:extLst>
          </p:cNvPr>
          <p:cNvSpPr txBox="1">
            <a:spLocks/>
          </p:cNvSpPr>
          <p:nvPr/>
        </p:nvSpPr>
        <p:spPr>
          <a:xfrm>
            <a:off x="4695564" y="2607730"/>
            <a:ext cx="2747962" cy="3318936"/>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dirty="0"/>
              <a:t>Sadness</a:t>
            </a:r>
          </a:p>
          <a:p>
            <a:pPr lvl="1">
              <a:buClr>
                <a:schemeClr val="tx1"/>
              </a:buClr>
            </a:pPr>
            <a:r>
              <a:rPr lang="en-US" dirty="0"/>
              <a:t>Don’t fix it</a:t>
            </a:r>
          </a:p>
          <a:p>
            <a:pPr lvl="1">
              <a:buClr>
                <a:schemeClr val="tx1"/>
              </a:buClr>
            </a:pPr>
            <a:r>
              <a:rPr lang="en-US" dirty="0"/>
              <a:t>Hear it</a:t>
            </a:r>
          </a:p>
          <a:p>
            <a:pPr lvl="1">
              <a:buClr>
                <a:schemeClr val="tx1"/>
              </a:buClr>
            </a:pPr>
            <a:r>
              <a:rPr lang="en-US" dirty="0"/>
              <a:t>Reflect back</a:t>
            </a:r>
          </a:p>
          <a:p>
            <a:pPr lvl="1">
              <a:buClr>
                <a:schemeClr val="tx1"/>
              </a:buClr>
            </a:pPr>
            <a:r>
              <a:rPr lang="en-US" dirty="0"/>
              <a:t>Acknowledge</a:t>
            </a:r>
          </a:p>
          <a:p>
            <a:pPr lvl="1">
              <a:buClr>
                <a:schemeClr val="tx1"/>
              </a:buClr>
            </a:pPr>
            <a:r>
              <a:rPr lang="en-US" dirty="0"/>
              <a:t>If you caused it, acknowledge, accept ownership, repair </a:t>
            </a:r>
          </a:p>
          <a:p>
            <a:pPr lvl="1"/>
            <a:endParaRPr lang="en-US" dirty="0"/>
          </a:p>
        </p:txBody>
      </p:sp>
      <p:sp>
        <p:nvSpPr>
          <p:cNvPr id="11" name="Content Placeholder 2">
            <a:extLst>
              <a:ext uri="{FF2B5EF4-FFF2-40B4-BE49-F238E27FC236}">
                <a16:creationId xmlns:a16="http://schemas.microsoft.com/office/drawing/2014/main" id="{669E947B-904E-8241-BA5E-F43958AD8BBC}"/>
              </a:ext>
            </a:extLst>
          </p:cNvPr>
          <p:cNvSpPr txBox="1">
            <a:spLocks/>
          </p:cNvSpPr>
          <p:nvPr/>
        </p:nvSpPr>
        <p:spPr>
          <a:xfrm>
            <a:off x="8656241" y="2530288"/>
            <a:ext cx="2747962" cy="331893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pPr>
            <a:r>
              <a:rPr lang="en-US" dirty="0"/>
              <a:t>Fear</a:t>
            </a:r>
          </a:p>
          <a:p>
            <a:pPr lvl="1">
              <a:buClr>
                <a:schemeClr val="tx1"/>
              </a:buClr>
            </a:pPr>
            <a:r>
              <a:rPr lang="en-US" dirty="0"/>
              <a:t>Hear concerns, summarize, validate</a:t>
            </a:r>
          </a:p>
          <a:p>
            <a:pPr lvl="1">
              <a:buClr>
                <a:schemeClr val="tx1"/>
              </a:buClr>
            </a:pPr>
            <a:r>
              <a:rPr lang="en-US" dirty="0"/>
              <a:t>If you are the object, acknowledge, accept ownership, repair</a:t>
            </a:r>
          </a:p>
        </p:txBody>
      </p:sp>
    </p:spTree>
    <p:extLst>
      <p:ext uri="{BB962C8B-B14F-4D97-AF65-F5344CB8AC3E}">
        <p14:creationId xmlns:p14="http://schemas.microsoft.com/office/powerpoint/2010/main" val="890483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0F1F-E0A5-4D4E-AE32-28AA1A402BAE}"/>
              </a:ext>
            </a:extLst>
          </p:cNvPr>
          <p:cNvSpPr>
            <a:spLocks noGrp="1"/>
          </p:cNvSpPr>
          <p:nvPr>
            <p:ph type="title"/>
          </p:nvPr>
        </p:nvSpPr>
        <p:spPr/>
        <p:txBody>
          <a:bodyPr>
            <a:normAutofit/>
          </a:bodyPr>
          <a:lstStyle/>
          <a:p>
            <a:r>
              <a:rPr lang="en-US" dirty="0"/>
              <a:t>Validating Statements</a:t>
            </a:r>
          </a:p>
        </p:txBody>
      </p:sp>
      <p:sp>
        <p:nvSpPr>
          <p:cNvPr id="3" name="Content Placeholder 2">
            <a:extLst>
              <a:ext uri="{FF2B5EF4-FFF2-40B4-BE49-F238E27FC236}">
                <a16:creationId xmlns:a16="http://schemas.microsoft.com/office/drawing/2014/main" id="{56CF990F-AD7B-3945-9431-EA9C6E7FBBE5}"/>
              </a:ext>
            </a:extLst>
          </p:cNvPr>
          <p:cNvSpPr>
            <a:spLocks noGrp="1"/>
          </p:cNvSpPr>
          <p:nvPr>
            <p:ph sz="half" idx="1"/>
          </p:nvPr>
        </p:nvSpPr>
        <p:spPr/>
        <p:txBody>
          <a:bodyPr>
            <a:normAutofit/>
          </a:bodyPr>
          <a:lstStyle/>
          <a:p>
            <a:pPr>
              <a:buClr>
                <a:schemeClr val="tx1"/>
              </a:buClr>
            </a:pPr>
            <a:r>
              <a:rPr lang="en-US" dirty="0"/>
              <a:t>That sounds awful.</a:t>
            </a:r>
          </a:p>
          <a:p>
            <a:pPr>
              <a:buClr>
                <a:schemeClr val="tx1"/>
              </a:buClr>
            </a:pPr>
            <a:r>
              <a:rPr lang="en-US" dirty="0"/>
              <a:t>That must be difficult. </a:t>
            </a:r>
          </a:p>
          <a:p>
            <a:pPr>
              <a:buClr>
                <a:schemeClr val="tx1"/>
              </a:buClr>
            </a:pPr>
            <a:r>
              <a:rPr lang="en-US" dirty="0"/>
              <a:t>You are having a hard time.</a:t>
            </a:r>
          </a:p>
          <a:p>
            <a:pPr>
              <a:buClr>
                <a:schemeClr val="tx1"/>
              </a:buClr>
            </a:pPr>
            <a:r>
              <a:rPr lang="en-US" dirty="0"/>
              <a:t>This must be confusing for you. </a:t>
            </a:r>
          </a:p>
          <a:p>
            <a:pPr>
              <a:buClr>
                <a:schemeClr val="tx1"/>
              </a:buClr>
            </a:pPr>
            <a:r>
              <a:rPr lang="en-US" dirty="0"/>
              <a:t>That makes sense. </a:t>
            </a:r>
          </a:p>
          <a:p>
            <a:pPr>
              <a:buClr>
                <a:schemeClr val="tx1"/>
              </a:buClr>
            </a:pPr>
            <a:r>
              <a:rPr lang="en-US" dirty="0"/>
              <a:t>You are angry/sad/irritated.</a:t>
            </a:r>
          </a:p>
        </p:txBody>
      </p:sp>
      <p:sp>
        <p:nvSpPr>
          <p:cNvPr id="7" name="Content Placeholder 6">
            <a:extLst>
              <a:ext uri="{FF2B5EF4-FFF2-40B4-BE49-F238E27FC236}">
                <a16:creationId xmlns:a16="http://schemas.microsoft.com/office/drawing/2014/main" id="{D9F1E5CE-A02A-D440-AC4A-7172E1E4FCCB}"/>
              </a:ext>
            </a:extLst>
          </p:cNvPr>
          <p:cNvSpPr>
            <a:spLocks noGrp="1"/>
          </p:cNvSpPr>
          <p:nvPr>
            <p:ph sz="half" idx="2"/>
          </p:nvPr>
        </p:nvSpPr>
        <p:spPr/>
        <p:txBody>
          <a:bodyPr/>
          <a:lstStyle/>
          <a:p>
            <a:pPr>
              <a:buClr>
                <a:schemeClr val="tx1"/>
              </a:buClr>
            </a:pPr>
            <a:r>
              <a:rPr lang="en-US" dirty="0"/>
              <a:t>I support you.</a:t>
            </a:r>
          </a:p>
          <a:p>
            <a:pPr>
              <a:buClr>
                <a:schemeClr val="tx1"/>
              </a:buClr>
            </a:pPr>
            <a:r>
              <a:rPr lang="en-US" dirty="0"/>
              <a:t>How can I help you?</a:t>
            </a:r>
          </a:p>
          <a:p>
            <a:pPr>
              <a:buClr>
                <a:schemeClr val="tx1"/>
              </a:buClr>
            </a:pPr>
            <a:r>
              <a:rPr lang="en-US" dirty="0"/>
              <a:t>What do you need from me?</a:t>
            </a:r>
          </a:p>
          <a:p>
            <a:pPr>
              <a:buClr>
                <a:schemeClr val="tx1"/>
              </a:buClr>
            </a:pPr>
            <a:r>
              <a:rPr lang="en-US" dirty="0"/>
              <a:t>You’re in a tough spot. </a:t>
            </a:r>
          </a:p>
          <a:p>
            <a:pPr>
              <a:buClr>
                <a:schemeClr val="tx1"/>
              </a:buClr>
            </a:pPr>
            <a:r>
              <a:rPr lang="en-US" dirty="0"/>
              <a:t>It makes sense why…</a:t>
            </a:r>
          </a:p>
          <a:p>
            <a:endParaRPr lang="en-US" dirty="0"/>
          </a:p>
        </p:txBody>
      </p:sp>
      <p:pic>
        <p:nvPicPr>
          <p:cNvPr id="5" name="Picture 4" descr="A picture containing person, outdoor&#10;&#10;Description automatically generated">
            <a:extLst>
              <a:ext uri="{FF2B5EF4-FFF2-40B4-BE49-F238E27FC236}">
                <a16:creationId xmlns:a16="http://schemas.microsoft.com/office/drawing/2014/main" id="{DF45528C-DC77-054C-ACA5-E8930E17B1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48555" y="586792"/>
            <a:ext cx="2864189" cy="191135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77B0DC38-820E-464A-AAC5-02041DB01A2B}"/>
              </a:ext>
            </a:extLst>
          </p:cNvPr>
          <p:cNvSpPr txBox="1"/>
          <p:nvPr/>
        </p:nvSpPr>
        <p:spPr>
          <a:xfrm>
            <a:off x="9796632" y="2684676"/>
            <a:ext cx="1716087" cy="369332"/>
          </a:xfrm>
          <a:prstGeom prst="rect">
            <a:avLst/>
          </a:prstGeom>
          <a:noFill/>
        </p:spPr>
        <p:txBody>
          <a:bodyPr wrap="square" rtlCol="0">
            <a:spAutoFit/>
          </a:bodyPr>
          <a:lstStyle/>
          <a:p>
            <a:r>
              <a:rPr lang="en-US" sz="900" dirty="0">
                <a:hlinkClick r:id="rId4" tooltip="http://inspiringbetterlife.blogspot.com/2012/05/e-is-for-empathy.html"/>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2491437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2E5E90D-9F66-0940-8E9C-53346C8D0A17}"/>
              </a:ext>
            </a:extLst>
          </p:cNvPr>
          <p:cNvSpPr>
            <a:spLocks noGrp="1"/>
          </p:cNvSpPr>
          <p:nvPr>
            <p:ph type="title"/>
          </p:nvPr>
        </p:nvSpPr>
        <p:spPr>
          <a:xfrm>
            <a:off x="7535825" y="982132"/>
            <a:ext cx="3360772" cy="1303867"/>
          </a:xfrm>
        </p:spPr>
        <p:txBody>
          <a:bodyPr>
            <a:normAutofit/>
          </a:bodyPr>
          <a:lstStyle/>
          <a:p>
            <a:pPr>
              <a:lnSpc>
                <a:spcPct val="90000"/>
              </a:lnSpc>
            </a:pPr>
            <a:r>
              <a:rPr lang="en-US" sz="2800" b="1" dirty="0">
                <a:solidFill>
                  <a:srgbClr val="262626"/>
                </a:solidFill>
              </a:rPr>
              <a:t>Relationship Killers: The Four Horsemen of the Apocalypse </a:t>
            </a:r>
          </a:p>
        </p:txBody>
      </p:sp>
      <p:sp>
        <p:nvSpPr>
          <p:cNvPr id="24"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in costumes&#10;&#10;Description automatically generated with low confidence">
            <a:extLst>
              <a:ext uri="{FF2B5EF4-FFF2-40B4-BE49-F238E27FC236}">
                <a16:creationId xmlns:a16="http://schemas.microsoft.com/office/drawing/2014/main" id="{8317E2B8-D46D-DE43-8D83-3EF20621A84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2683" y="1650389"/>
            <a:ext cx="5278777" cy="3378417"/>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EA3011B-ECF4-9F4B-A114-B197ECFA573F}"/>
              </a:ext>
            </a:extLst>
          </p:cNvPr>
          <p:cNvSpPr>
            <a:spLocks noGrp="1"/>
          </p:cNvSpPr>
          <p:nvPr>
            <p:ph idx="1"/>
          </p:nvPr>
        </p:nvSpPr>
        <p:spPr>
          <a:xfrm>
            <a:off x="7535824" y="2556932"/>
            <a:ext cx="3360771" cy="3318936"/>
          </a:xfrm>
        </p:spPr>
        <p:txBody>
          <a:bodyPr>
            <a:normAutofit/>
          </a:bodyPr>
          <a:lstStyle/>
          <a:p>
            <a:pPr>
              <a:buClr>
                <a:schemeClr val="tx1"/>
              </a:buClr>
            </a:pPr>
            <a:r>
              <a:rPr lang="en-US" dirty="0">
                <a:solidFill>
                  <a:srgbClr val="262626"/>
                </a:solidFill>
              </a:rPr>
              <a:t>Criticism</a:t>
            </a:r>
          </a:p>
          <a:p>
            <a:pPr>
              <a:buClr>
                <a:schemeClr val="tx1"/>
              </a:buClr>
            </a:pPr>
            <a:r>
              <a:rPr lang="en-US" dirty="0">
                <a:solidFill>
                  <a:srgbClr val="262626"/>
                </a:solidFill>
              </a:rPr>
              <a:t>Defensiveness</a:t>
            </a:r>
          </a:p>
          <a:p>
            <a:pPr>
              <a:buClr>
                <a:schemeClr val="tx1"/>
              </a:buClr>
            </a:pPr>
            <a:r>
              <a:rPr lang="en-US" dirty="0">
                <a:solidFill>
                  <a:srgbClr val="262626"/>
                </a:solidFill>
              </a:rPr>
              <a:t>Contempt</a:t>
            </a:r>
          </a:p>
          <a:p>
            <a:pPr lvl="1">
              <a:buClr>
                <a:schemeClr val="tx1"/>
              </a:buClr>
            </a:pPr>
            <a:r>
              <a:rPr lang="en-US" dirty="0">
                <a:solidFill>
                  <a:srgbClr val="262626"/>
                </a:solidFill>
              </a:rPr>
              <a:t>Form of emotional abuse</a:t>
            </a:r>
          </a:p>
          <a:p>
            <a:pPr>
              <a:buClr>
                <a:schemeClr val="tx1"/>
              </a:buClr>
            </a:pPr>
            <a:r>
              <a:rPr lang="en-US" dirty="0">
                <a:solidFill>
                  <a:srgbClr val="262626"/>
                </a:solidFill>
              </a:rPr>
              <a:t>Stonewalling </a:t>
            </a:r>
          </a:p>
        </p:txBody>
      </p:sp>
      <p:sp>
        <p:nvSpPr>
          <p:cNvPr id="6" name="TextBox 5">
            <a:extLst>
              <a:ext uri="{FF2B5EF4-FFF2-40B4-BE49-F238E27FC236}">
                <a16:creationId xmlns:a16="http://schemas.microsoft.com/office/drawing/2014/main" id="{329E3D79-2607-9545-8FDE-87F94971C3D0}"/>
              </a:ext>
            </a:extLst>
          </p:cNvPr>
          <p:cNvSpPr txBox="1"/>
          <p:nvPr/>
        </p:nvSpPr>
        <p:spPr>
          <a:xfrm>
            <a:off x="4320298" y="4828751"/>
            <a:ext cx="237116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lambnetwork.blogspot.co.uk/2010/07/four-horseman-of-acopalypse-part-3.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spTree>
    <p:extLst>
      <p:ext uri="{BB962C8B-B14F-4D97-AF65-F5344CB8AC3E}">
        <p14:creationId xmlns:p14="http://schemas.microsoft.com/office/powerpoint/2010/main" val="3499684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E56B-8841-5E4F-BD01-889109C4EDC3}"/>
              </a:ext>
            </a:extLst>
          </p:cNvPr>
          <p:cNvSpPr>
            <a:spLocks noGrp="1"/>
          </p:cNvSpPr>
          <p:nvPr>
            <p:ph type="title"/>
          </p:nvPr>
        </p:nvSpPr>
        <p:spPr/>
        <p:txBody>
          <a:bodyPr>
            <a:normAutofit/>
          </a:bodyPr>
          <a:lstStyle/>
          <a:p>
            <a:r>
              <a:rPr lang="en-US" dirty="0"/>
              <a:t>Antidotes</a:t>
            </a:r>
          </a:p>
        </p:txBody>
      </p:sp>
      <p:pic>
        <p:nvPicPr>
          <p:cNvPr id="4" name="Picture 3">
            <a:extLst>
              <a:ext uri="{FF2B5EF4-FFF2-40B4-BE49-F238E27FC236}">
                <a16:creationId xmlns:a16="http://schemas.microsoft.com/office/drawing/2014/main" id="{B27D0F5F-178A-0740-B47A-5A0D588F06FC}"/>
              </a:ext>
            </a:extLst>
          </p:cNvPr>
          <p:cNvPicPr>
            <a:picLocks noChangeAspect="1"/>
          </p:cNvPicPr>
          <p:nvPr/>
        </p:nvPicPr>
        <p:blipFill>
          <a:blip r:embed="rId4"/>
          <a:stretch>
            <a:fillRect/>
          </a:stretch>
        </p:blipFill>
        <p:spPr>
          <a:xfrm>
            <a:off x="1483042" y="2466307"/>
            <a:ext cx="9273858" cy="3561699"/>
          </a:xfrm>
          <a:prstGeom prst="rect">
            <a:avLst/>
          </a:prstGeom>
        </p:spPr>
      </p:pic>
    </p:spTree>
    <p:extLst>
      <p:ext uri="{BB962C8B-B14F-4D97-AF65-F5344CB8AC3E}">
        <p14:creationId xmlns:p14="http://schemas.microsoft.com/office/powerpoint/2010/main" val="2725362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EF284-9FBB-3644-8B35-AB92A126D8C5}"/>
              </a:ext>
            </a:extLst>
          </p:cNvPr>
          <p:cNvSpPr>
            <a:spLocks noGrp="1"/>
          </p:cNvSpPr>
          <p:nvPr>
            <p:ph type="title"/>
          </p:nvPr>
        </p:nvSpPr>
        <p:spPr/>
        <p:txBody>
          <a:bodyPr/>
          <a:lstStyle/>
          <a:p>
            <a:r>
              <a:rPr lang="en-US" dirty="0"/>
              <a:t>Untreated Mental Health Conditions	</a:t>
            </a:r>
          </a:p>
        </p:txBody>
      </p:sp>
      <p:sp>
        <p:nvSpPr>
          <p:cNvPr id="3" name="Content Placeholder 2">
            <a:extLst>
              <a:ext uri="{FF2B5EF4-FFF2-40B4-BE49-F238E27FC236}">
                <a16:creationId xmlns:a16="http://schemas.microsoft.com/office/drawing/2014/main" id="{32BE623D-CBE4-0048-AB35-84E2D1FA4E63}"/>
              </a:ext>
            </a:extLst>
          </p:cNvPr>
          <p:cNvSpPr>
            <a:spLocks noGrp="1"/>
          </p:cNvSpPr>
          <p:nvPr>
            <p:ph idx="1"/>
          </p:nvPr>
        </p:nvSpPr>
        <p:spPr/>
        <p:txBody>
          <a:bodyPr/>
          <a:lstStyle/>
          <a:p>
            <a:r>
              <a:rPr lang="en-US" dirty="0"/>
              <a:t>Untreated mental health conditions may make it difficult to form relationships, keep relationships, and manage stress.</a:t>
            </a:r>
          </a:p>
          <a:p>
            <a:r>
              <a:rPr lang="en-US" dirty="0"/>
              <a:t>Before we dive into stress management, let’s talk about the ACEs…</a:t>
            </a:r>
          </a:p>
        </p:txBody>
      </p:sp>
    </p:spTree>
    <p:extLst>
      <p:ext uri="{BB962C8B-B14F-4D97-AF65-F5344CB8AC3E}">
        <p14:creationId xmlns:p14="http://schemas.microsoft.com/office/powerpoint/2010/main" val="1485193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6F8E5-C43D-0842-B488-CDBCDC75FECB}"/>
              </a:ext>
            </a:extLst>
          </p:cNvPr>
          <p:cNvSpPr>
            <a:spLocks noGrp="1"/>
          </p:cNvSpPr>
          <p:nvPr>
            <p:ph type="title"/>
          </p:nvPr>
        </p:nvSpPr>
        <p:spPr/>
        <p:txBody>
          <a:bodyPr>
            <a:normAutofit/>
          </a:bodyPr>
          <a:lstStyle/>
          <a:p>
            <a:r>
              <a:rPr lang="en-US" dirty="0"/>
              <a:t>Aids</a:t>
            </a:r>
          </a:p>
        </p:txBody>
      </p:sp>
      <p:sp>
        <p:nvSpPr>
          <p:cNvPr id="3" name="Content Placeholder 2">
            <a:extLst>
              <a:ext uri="{FF2B5EF4-FFF2-40B4-BE49-F238E27FC236}">
                <a16:creationId xmlns:a16="http://schemas.microsoft.com/office/drawing/2014/main" id="{7016C1E8-6F84-0144-82F6-B3D1B08AF385}"/>
              </a:ext>
            </a:extLst>
          </p:cNvPr>
          <p:cNvSpPr>
            <a:spLocks noGrp="1"/>
          </p:cNvSpPr>
          <p:nvPr>
            <p:ph idx="1"/>
          </p:nvPr>
        </p:nvSpPr>
        <p:spPr/>
        <p:txBody>
          <a:bodyPr>
            <a:normAutofit/>
          </a:bodyPr>
          <a:lstStyle/>
          <a:p>
            <a:pPr>
              <a:buClr>
                <a:schemeClr val="tx1"/>
              </a:buClr>
            </a:pPr>
            <a:r>
              <a:rPr lang="en-US" dirty="0"/>
              <a:t>Small Things Often Podcast</a:t>
            </a:r>
          </a:p>
          <a:p>
            <a:pPr lvl="1">
              <a:buClr>
                <a:schemeClr val="tx1"/>
              </a:buClr>
            </a:pPr>
            <a:r>
              <a:rPr lang="en-US" dirty="0">
                <a:hlinkClick r:id="rId4"/>
              </a:rPr>
              <a:t>https://www.gottman.com/podcast/</a:t>
            </a:r>
            <a:endParaRPr lang="en-US" dirty="0"/>
          </a:p>
          <a:p>
            <a:pPr>
              <a:buClr>
                <a:schemeClr val="tx1"/>
              </a:buClr>
            </a:pPr>
            <a:r>
              <a:rPr lang="en-US" dirty="0"/>
              <a:t>Card deck App</a:t>
            </a:r>
          </a:p>
          <a:p>
            <a:pPr>
              <a:buClr>
                <a:schemeClr val="tx1"/>
              </a:buClr>
            </a:pPr>
            <a:r>
              <a:rPr lang="en-US" dirty="0"/>
              <a:t>Couple Counseling </a:t>
            </a:r>
          </a:p>
          <a:p>
            <a:pPr lvl="1"/>
            <a:endParaRPr lang="en-US" dirty="0"/>
          </a:p>
        </p:txBody>
      </p:sp>
      <p:pic>
        <p:nvPicPr>
          <p:cNvPr id="4" name="Picture 3">
            <a:extLst>
              <a:ext uri="{FF2B5EF4-FFF2-40B4-BE49-F238E27FC236}">
                <a16:creationId xmlns:a16="http://schemas.microsoft.com/office/drawing/2014/main" id="{E3DCE24D-1294-3B43-9F97-1767B09CBED6}"/>
              </a:ext>
            </a:extLst>
          </p:cNvPr>
          <p:cNvPicPr>
            <a:picLocks noChangeAspect="1"/>
          </p:cNvPicPr>
          <p:nvPr/>
        </p:nvPicPr>
        <p:blipFill>
          <a:blip r:embed="rId5"/>
          <a:stretch>
            <a:fillRect/>
          </a:stretch>
        </p:blipFill>
        <p:spPr>
          <a:xfrm>
            <a:off x="8686800" y="721819"/>
            <a:ext cx="2694145" cy="5414362"/>
          </a:xfrm>
          <a:prstGeom prst="rect">
            <a:avLst/>
          </a:prstGeom>
        </p:spPr>
      </p:pic>
    </p:spTree>
    <p:extLst>
      <p:ext uri="{BB962C8B-B14F-4D97-AF65-F5344CB8AC3E}">
        <p14:creationId xmlns:p14="http://schemas.microsoft.com/office/powerpoint/2010/main" val="3788425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CFCA-7BB7-6D40-9E01-F608D0EF5E3D}"/>
              </a:ext>
            </a:extLst>
          </p:cNvPr>
          <p:cNvSpPr>
            <a:spLocks noGrp="1"/>
          </p:cNvSpPr>
          <p:nvPr>
            <p:ph type="title"/>
          </p:nvPr>
        </p:nvSpPr>
        <p:spPr/>
        <p:txBody>
          <a:bodyPr/>
          <a:lstStyle/>
          <a:p>
            <a:r>
              <a:rPr lang="en-US" dirty="0"/>
              <a:t>Unhealthy Relationships</a:t>
            </a:r>
          </a:p>
        </p:txBody>
      </p:sp>
      <p:sp>
        <p:nvSpPr>
          <p:cNvPr id="3" name="Content Placeholder 2">
            <a:extLst>
              <a:ext uri="{FF2B5EF4-FFF2-40B4-BE49-F238E27FC236}">
                <a16:creationId xmlns:a16="http://schemas.microsoft.com/office/drawing/2014/main" id="{1CDA5473-BB42-E54C-A493-2D19F5D9C44B}"/>
              </a:ext>
            </a:extLst>
          </p:cNvPr>
          <p:cNvSpPr>
            <a:spLocks noGrp="1"/>
          </p:cNvSpPr>
          <p:nvPr>
            <p:ph idx="1"/>
          </p:nvPr>
        </p:nvSpPr>
        <p:spPr>
          <a:xfrm>
            <a:off x="1295401" y="2443163"/>
            <a:ext cx="10348912" cy="3914775"/>
          </a:xfrm>
        </p:spPr>
        <p:txBody>
          <a:bodyPr>
            <a:normAutofit fontScale="77500" lnSpcReduction="20000"/>
          </a:bodyPr>
          <a:lstStyle/>
          <a:p>
            <a:pPr>
              <a:buClr>
                <a:schemeClr val="tx1"/>
              </a:buClr>
            </a:pPr>
            <a:r>
              <a:rPr lang="en-US" sz="3400" dirty="0"/>
              <a:t>Control. </a:t>
            </a:r>
          </a:p>
          <a:p>
            <a:pPr>
              <a:buClr>
                <a:schemeClr val="tx1"/>
              </a:buClr>
            </a:pPr>
            <a:r>
              <a:rPr lang="en-US" sz="3400" dirty="0"/>
              <a:t>Hostility. </a:t>
            </a:r>
          </a:p>
          <a:p>
            <a:pPr>
              <a:buClr>
                <a:schemeClr val="tx1"/>
              </a:buClr>
            </a:pPr>
            <a:r>
              <a:rPr lang="en-US" sz="3400" dirty="0"/>
              <a:t>Dishonesty. </a:t>
            </a:r>
          </a:p>
          <a:p>
            <a:pPr>
              <a:buClr>
                <a:schemeClr val="tx1"/>
              </a:buClr>
            </a:pPr>
            <a:r>
              <a:rPr lang="en-US" sz="3400" dirty="0"/>
              <a:t>Disrespect. </a:t>
            </a:r>
          </a:p>
          <a:p>
            <a:pPr>
              <a:buClr>
                <a:schemeClr val="tx1"/>
              </a:buClr>
            </a:pPr>
            <a:r>
              <a:rPr lang="en-US" sz="3400" dirty="0"/>
              <a:t>Dependence. </a:t>
            </a:r>
          </a:p>
          <a:p>
            <a:pPr>
              <a:buClr>
                <a:schemeClr val="tx1"/>
              </a:buClr>
            </a:pPr>
            <a:r>
              <a:rPr lang="en-US" sz="3400" dirty="0"/>
              <a:t>Intimidation. </a:t>
            </a:r>
          </a:p>
          <a:p>
            <a:pPr>
              <a:buClr>
                <a:schemeClr val="tx1"/>
              </a:buClr>
            </a:pPr>
            <a:r>
              <a:rPr lang="en-US" sz="3400" dirty="0"/>
              <a:t>Physical violence. </a:t>
            </a:r>
          </a:p>
          <a:p>
            <a:pPr>
              <a:buClr>
                <a:schemeClr val="tx1"/>
              </a:buClr>
            </a:pPr>
            <a:r>
              <a:rPr lang="en-US" sz="3400" dirty="0"/>
              <a:t>Sexual violence. </a:t>
            </a:r>
          </a:p>
          <a:p>
            <a:endParaRPr lang="en-US" dirty="0"/>
          </a:p>
        </p:txBody>
      </p:sp>
      <p:sp>
        <p:nvSpPr>
          <p:cNvPr id="4" name="TextBox 3">
            <a:extLst>
              <a:ext uri="{FF2B5EF4-FFF2-40B4-BE49-F238E27FC236}">
                <a16:creationId xmlns:a16="http://schemas.microsoft.com/office/drawing/2014/main" id="{648B2B1F-434E-9D4F-AD29-64B6C12A1D94}"/>
              </a:ext>
            </a:extLst>
          </p:cNvPr>
          <p:cNvSpPr txBox="1"/>
          <p:nvPr/>
        </p:nvSpPr>
        <p:spPr>
          <a:xfrm>
            <a:off x="6096000" y="2743200"/>
            <a:ext cx="4544291" cy="646331"/>
          </a:xfrm>
          <a:prstGeom prst="rect">
            <a:avLst/>
          </a:prstGeom>
          <a:noFill/>
        </p:spPr>
        <p:txBody>
          <a:bodyPr wrap="square" rtlCol="0">
            <a:spAutoFit/>
          </a:bodyPr>
          <a:lstStyle/>
          <a:p>
            <a:r>
              <a:rPr lang="en-US" dirty="0">
                <a:hlinkClick r:id="rId3"/>
              </a:rPr>
              <a:t>Relationship Warning Signs</a:t>
            </a:r>
            <a:endParaRPr lang="en-US" dirty="0"/>
          </a:p>
          <a:p>
            <a:endParaRPr lang="en-US" dirty="0"/>
          </a:p>
        </p:txBody>
      </p:sp>
    </p:spTree>
    <p:extLst>
      <p:ext uri="{BB962C8B-B14F-4D97-AF65-F5344CB8AC3E}">
        <p14:creationId xmlns:p14="http://schemas.microsoft.com/office/powerpoint/2010/main" val="1963297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F179028-4D91-9D4F-BBA1-51CBD18472C0}"/>
              </a:ext>
            </a:extLst>
          </p:cNvPr>
          <p:cNvSpPr>
            <a:spLocks noGrp="1"/>
          </p:cNvSpPr>
          <p:nvPr>
            <p:ph type="title"/>
          </p:nvPr>
        </p:nvSpPr>
        <p:spPr>
          <a:xfrm>
            <a:off x="929140" y="972766"/>
            <a:ext cx="2835464" cy="1254868"/>
          </a:xfrm>
        </p:spPr>
        <p:txBody>
          <a:bodyPr anchor="b">
            <a:normAutofit/>
          </a:bodyPr>
          <a:lstStyle/>
          <a:p>
            <a:r>
              <a:rPr lang="en-US" sz="2800" dirty="0">
                <a:solidFill>
                  <a:srgbClr val="262626"/>
                </a:solidFill>
              </a:rPr>
              <a:t>Moving into Domestic Violence</a:t>
            </a: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A0F1AB3B-C8A2-2E4F-ABBA-1F7CFF22EDE3}"/>
              </a:ext>
            </a:extLst>
          </p:cNvPr>
          <p:cNvPicPr>
            <a:picLocks noChangeAspect="1"/>
          </p:cNvPicPr>
          <p:nvPr/>
        </p:nvPicPr>
        <p:blipFill>
          <a:blip r:embed="rId3"/>
          <a:stretch>
            <a:fillRect/>
          </a:stretch>
        </p:blipFill>
        <p:spPr>
          <a:xfrm>
            <a:off x="5435910" y="1002373"/>
            <a:ext cx="6098041" cy="4802207"/>
          </a:xfrm>
          <a:prstGeom prst="rect">
            <a:avLst/>
          </a:prstGeom>
        </p:spPr>
      </p:pic>
    </p:spTree>
    <p:extLst>
      <p:ext uri="{BB962C8B-B14F-4D97-AF65-F5344CB8AC3E}">
        <p14:creationId xmlns:p14="http://schemas.microsoft.com/office/powerpoint/2010/main" val="309381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87AA-61E5-694E-89F1-CD9D916CC849}"/>
              </a:ext>
            </a:extLst>
          </p:cNvPr>
          <p:cNvSpPr>
            <a:spLocks noGrp="1"/>
          </p:cNvSpPr>
          <p:nvPr>
            <p:ph type="title"/>
          </p:nvPr>
        </p:nvSpPr>
        <p:spPr/>
        <p:txBody>
          <a:bodyPr/>
          <a:lstStyle/>
          <a:p>
            <a:r>
              <a:rPr lang="en-US" dirty="0"/>
              <a:t>Domestic Violence	</a:t>
            </a:r>
          </a:p>
        </p:txBody>
      </p:sp>
      <p:sp>
        <p:nvSpPr>
          <p:cNvPr id="3" name="Content Placeholder 2">
            <a:extLst>
              <a:ext uri="{FF2B5EF4-FFF2-40B4-BE49-F238E27FC236}">
                <a16:creationId xmlns:a16="http://schemas.microsoft.com/office/drawing/2014/main" id="{FA44ABF0-FF78-2F4A-8828-2C3E5497DA4C}"/>
              </a:ext>
            </a:extLst>
          </p:cNvPr>
          <p:cNvSpPr>
            <a:spLocks noGrp="1"/>
          </p:cNvSpPr>
          <p:nvPr>
            <p:ph idx="1"/>
          </p:nvPr>
        </p:nvSpPr>
        <p:spPr>
          <a:xfrm>
            <a:off x="699655" y="2367669"/>
            <a:ext cx="10910453" cy="3982499"/>
          </a:xfrm>
        </p:spPr>
        <p:txBody>
          <a:bodyPr/>
          <a:lstStyle/>
          <a:p>
            <a:r>
              <a:rPr lang="en-US" dirty="0"/>
              <a:t>Situational Couple Violence</a:t>
            </a:r>
          </a:p>
          <a:p>
            <a:pPr lvl="1"/>
            <a:r>
              <a:rPr lang="en-US" dirty="0"/>
              <a:t>Stress, conflict, escalation</a:t>
            </a:r>
          </a:p>
          <a:p>
            <a:pPr lvl="2"/>
            <a:r>
              <a:rPr lang="en-US" dirty="0"/>
              <a:t>Poor coping</a:t>
            </a:r>
          </a:p>
          <a:p>
            <a:pPr lvl="2"/>
            <a:r>
              <a:rPr lang="en-US" dirty="0"/>
              <a:t>No skills</a:t>
            </a:r>
          </a:p>
          <a:p>
            <a:pPr lvl="2"/>
            <a:r>
              <a:rPr lang="en-US" dirty="0"/>
              <a:t>Remorse</a:t>
            </a:r>
          </a:p>
          <a:p>
            <a:r>
              <a:rPr lang="en-US" dirty="0"/>
              <a:t>Intimate partner terrorism.</a:t>
            </a:r>
          </a:p>
          <a:p>
            <a:pPr lvl="1"/>
            <a:r>
              <a:rPr lang="en-US" dirty="0"/>
              <a:t>Pattern of control</a:t>
            </a:r>
          </a:p>
          <a:p>
            <a:pPr lvl="1"/>
            <a:r>
              <a:rPr lang="en-US" dirty="0"/>
              <a:t>Dominance </a:t>
            </a:r>
          </a:p>
          <a:p>
            <a:pPr lvl="1"/>
            <a:r>
              <a:rPr lang="en-US" dirty="0"/>
              <a:t>Cultural-rooted in patriarchal tradition of male dominance</a:t>
            </a:r>
          </a:p>
        </p:txBody>
      </p:sp>
      <p:sp>
        <p:nvSpPr>
          <p:cNvPr id="4" name="TextBox 3">
            <a:extLst>
              <a:ext uri="{FF2B5EF4-FFF2-40B4-BE49-F238E27FC236}">
                <a16:creationId xmlns:a16="http://schemas.microsoft.com/office/drawing/2014/main" id="{C11A1881-9D4B-7D44-A4CA-1FA67093C058}"/>
              </a:ext>
            </a:extLst>
          </p:cNvPr>
          <p:cNvSpPr txBox="1"/>
          <p:nvPr/>
        </p:nvSpPr>
        <p:spPr>
          <a:xfrm>
            <a:off x="8382000" y="6350169"/>
            <a:ext cx="3228109" cy="507831"/>
          </a:xfrm>
          <a:prstGeom prst="rect">
            <a:avLst/>
          </a:prstGeom>
          <a:noFill/>
        </p:spPr>
        <p:txBody>
          <a:bodyPr wrap="square" rtlCol="0">
            <a:spAutoFit/>
          </a:bodyPr>
          <a:lstStyle/>
          <a:p>
            <a:r>
              <a:rPr lang="en-US" sz="900" dirty="0"/>
              <a:t>Johnson MP. A Typology of Domestic Violence: Intimate Terrorism, Violent Resistance, and Situational Couple Violence. Boston, MA: Northeastern University Press; 2008.</a:t>
            </a:r>
          </a:p>
        </p:txBody>
      </p:sp>
      <p:sp>
        <p:nvSpPr>
          <p:cNvPr id="5" name="TextBox 4">
            <a:extLst>
              <a:ext uri="{FF2B5EF4-FFF2-40B4-BE49-F238E27FC236}">
                <a16:creationId xmlns:a16="http://schemas.microsoft.com/office/drawing/2014/main" id="{D0FCEDCE-106F-C44A-960C-810A359DD82F}"/>
              </a:ext>
            </a:extLst>
          </p:cNvPr>
          <p:cNvSpPr txBox="1"/>
          <p:nvPr/>
        </p:nvSpPr>
        <p:spPr>
          <a:xfrm>
            <a:off x="7259783" y="2701636"/>
            <a:ext cx="4502727"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Distinguished by presence of control not severity or type of violence used***</a:t>
            </a:r>
          </a:p>
          <a:p>
            <a:pPr marL="285750" indent="-285750">
              <a:buFont typeface="Arial" panose="020B0604020202020204" pitchFamily="34" charset="0"/>
              <a:buChar char="•"/>
            </a:pPr>
            <a:r>
              <a:rPr lang="en-US" dirty="0"/>
              <a:t>Either can be dangerous or deadly</a:t>
            </a:r>
          </a:p>
        </p:txBody>
      </p:sp>
      <p:sp>
        <p:nvSpPr>
          <p:cNvPr id="6" name="TextBox 5">
            <a:extLst>
              <a:ext uri="{FF2B5EF4-FFF2-40B4-BE49-F238E27FC236}">
                <a16:creationId xmlns:a16="http://schemas.microsoft.com/office/drawing/2014/main" id="{474A1110-9F2D-4F4C-82F0-32DF8E744721}"/>
              </a:ext>
            </a:extLst>
          </p:cNvPr>
          <p:cNvSpPr txBox="1"/>
          <p:nvPr/>
        </p:nvSpPr>
        <p:spPr>
          <a:xfrm>
            <a:off x="7356764" y="4358918"/>
            <a:ext cx="331123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Undermines victims' mental health-may question reality</a:t>
            </a:r>
          </a:p>
          <a:p>
            <a:pPr marL="285750" indent="-285750">
              <a:buFont typeface="Arial" panose="020B0604020202020204" pitchFamily="34" charset="0"/>
              <a:buChar char="•"/>
            </a:pPr>
            <a:r>
              <a:rPr lang="en-US" dirty="0"/>
              <a:t>May feel they are to blame</a:t>
            </a:r>
          </a:p>
          <a:p>
            <a:pPr marL="285750" indent="-285750">
              <a:buFont typeface="Arial" panose="020B0604020202020204" pitchFamily="34" charset="0"/>
              <a:buChar char="•"/>
            </a:pPr>
            <a:r>
              <a:rPr lang="en-US" dirty="0"/>
              <a:t>May have experienced invalidation and lack of support by others</a:t>
            </a:r>
          </a:p>
        </p:txBody>
      </p:sp>
    </p:spTree>
    <p:extLst>
      <p:ext uri="{BB962C8B-B14F-4D97-AF65-F5344CB8AC3E}">
        <p14:creationId xmlns:p14="http://schemas.microsoft.com/office/powerpoint/2010/main" val="1228065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CDC5-608E-064B-8810-FE9CA7E56D0D}"/>
              </a:ext>
            </a:extLst>
          </p:cNvPr>
          <p:cNvSpPr>
            <a:spLocks noGrp="1"/>
          </p:cNvSpPr>
          <p:nvPr>
            <p:ph type="title"/>
          </p:nvPr>
        </p:nvSpPr>
        <p:spPr/>
        <p:txBody>
          <a:bodyPr/>
          <a:lstStyle/>
          <a:p>
            <a:r>
              <a:rPr lang="en-US" dirty="0"/>
              <a:t>DV: IPT Movie Example</a:t>
            </a:r>
          </a:p>
        </p:txBody>
      </p:sp>
      <p:sp>
        <p:nvSpPr>
          <p:cNvPr id="3" name="Content Placeholder 2">
            <a:extLst>
              <a:ext uri="{FF2B5EF4-FFF2-40B4-BE49-F238E27FC236}">
                <a16:creationId xmlns:a16="http://schemas.microsoft.com/office/drawing/2014/main" id="{85D00713-8061-1048-849D-3931BDD06EAD}"/>
              </a:ext>
            </a:extLst>
          </p:cNvPr>
          <p:cNvSpPr>
            <a:spLocks noGrp="1"/>
          </p:cNvSpPr>
          <p:nvPr>
            <p:ph idx="1"/>
          </p:nvPr>
        </p:nvSpPr>
        <p:spPr>
          <a:xfrm>
            <a:off x="1295401" y="2556932"/>
            <a:ext cx="2888672" cy="560341"/>
          </a:xfrm>
        </p:spPr>
        <p:txBody>
          <a:bodyPr/>
          <a:lstStyle/>
          <a:p>
            <a:pPr>
              <a:buClr>
                <a:schemeClr val="tx1"/>
              </a:buClr>
            </a:pPr>
            <a:r>
              <a:rPr lang="en-US" dirty="0">
                <a:solidFill>
                  <a:schemeClr val="tx1"/>
                </a:solidFill>
                <a:hlinkClick r:id="rId2">
                  <a:extLst>
                    <a:ext uri="{A12FA001-AC4F-418D-AE19-62706E023703}">
                      <ahyp:hlinkClr xmlns:ahyp="http://schemas.microsoft.com/office/drawing/2018/hyperlinkcolor" val="tx"/>
                    </a:ext>
                  </a:extLst>
                </a:hlinkClick>
              </a:rPr>
              <a:t>Control and fear</a:t>
            </a:r>
          </a:p>
          <a:p>
            <a:endParaRPr lang="en-US" dirty="0">
              <a:solidFill>
                <a:srgbClr val="919191"/>
              </a:solidFill>
              <a:hlinkClick r:id="rId2">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43EB24BC-2DC4-4744-AC48-63937104F94B}"/>
              </a:ext>
            </a:extLst>
          </p:cNvPr>
          <p:cNvSpPr txBox="1"/>
          <p:nvPr/>
        </p:nvSpPr>
        <p:spPr>
          <a:xfrm>
            <a:off x="1295401" y="3279063"/>
            <a:ext cx="3595253"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hlinkClick r:id="rId3">
                  <a:extLst>
                    <a:ext uri="{A12FA001-AC4F-418D-AE19-62706E023703}">
                      <ahyp:hlinkClr xmlns:ahyp="http://schemas.microsoft.com/office/drawing/2018/hyperlinkcolor" val="tx"/>
                    </a:ext>
                  </a:extLst>
                </a:hlinkClick>
              </a:rPr>
              <a:t>Apology</a:t>
            </a:r>
            <a:endParaRPr lang="en-US" sz="2400" dirty="0"/>
          </a:p>
        </p:txBody>
      </p:sp>
      <p:sp>
        <p:nvSpPr>
          <p:cNvPr id="5" name="TextBox 4">
            <a:extLst>
              <a:ext uri="{FF2B5EF4-FFF2-40B4-BE49-F238E27FC236}">
                <a16:creationId xmlns:a16="http://schemas.microsoft.com/office/drawing/2014/main" id="{D0DBD39C-2235-4D4E-83CA-8490AB3BE257}"/>
              </a:ext>
            </a:extLst>
          </p:cNvPr>
          <p:cNvSpPr txBox="1"/>
          <p:nvPr/>
        </p:nvSpPr>
        <p:spPr>
          <a:xfrm>
            <a:off x="1295401" y="4110337"/>
            <a:ext cx="2341418"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hlinkClick r:id="rId4"/>
              </a:rPr>
              <a:t>DV Scene</a:t>
            </a:r>
            <a:r>
              <a:rPr lang="en-US" sz="2400" dirty="0"/>
              <a:t> </a:t>
            </a:r>
          </a:p>
        </p:txBody>
      </p:sp>
    </p:spTree>
    <p:extLst>
      <p:ext uri="{BB962C8B-B14F-4D97-AF65-F5344CB8AC3E}">
        <p14:creationId xmlns:p14="http://schemas.microsoft.com/office/powerpoint/2010/main" val="3275298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BE87-412D-2345-B2E6-1D94C41ED7F2}"/>
              </a:ext>
            </a:extLst>
          </p:cNvPr>
          <p:cNvSpPr>
            <a:spLocks noGrp="1"/>
          </p:cNvSpPr>
          <p:nvPr>
            <p:ph type="title"/>
          </p:nvPr>
        </p:nvSpPr>
        <p:spPr/>
        <p:txBody>
          <a:bodyPr>
            <a:normAutofit fontScale="90000"/>
          </a:bodyPr>
          <a:lstStyle/>
          <a:p>
            <a:r>
              <a:rPr lang="en-US" dirty="0"/>
              <a:t>IPT Victims Health and Other Consequences</a:t>
            </a:r>
          </a:p>
        </p:txBody>
      </p:sp>
      <p:sp>
        <p:nvSpPr>
          <p:cNvPr id="3" name="Content Placeholder 2">
            <a:extLst>
              <a:ext uri="{FF2B5EF4-FFF2-40B4-BE49-F238E27FC236}">
                <a16:creationId xmlns:a16="http://schemas.microsoft.com/office/drawing/2014/main" id="{4F67683B-9444-1C4C-958A-7CA0F0D3B1D3}"/>
              </a:ext>
            </a:extLst>
          </p:cNvPr>
          <p:cNvSpPr>
            <a:spLocks noGrp="1"/>
          </p:cNvSpPr>
          <p:nvPr>
            <p:ph idx="1"/>
          </p:nvPr>
        </p:nvSpPr>
        <p:spPr/>
        <p:txBody>
          <a:bodyPr/>
          <a:lstStyle/>
          <a:p>
            <a:pPr>
              <a:buClr>
                <a:schemeClr val="tx1"/>
              </a:buClr>
            </a:pPr>
            <a:r>
              <a:rPr lang="en-US" dirty="0"/>
              <a:t>Depression</a:t>
            </a:r>
          </a:p>
          <a:p>
            <a:pPr>
              <a:buClr>
                <a:schemeClr val="tx1"/>
              </a:buClr>
            </a:pPr>
            <a:r>
              <a:rPr lang="en-US" dirty="0"/>
              <a:t>Anxiety</a:t>
            </a:r>
          </a:p>
          <a:p>
            <a:pPr>
              <a:buClr>
                <a:schemeClr val="tx1"/>
              </a:buClr>
            </a:pPr>
            <a:r>
              <a:rPr lang="en-US" dirty="0"/>
              <a:t>PTSD</a:t>
            </a:r>
          </a:p>
          <a:p>
            <a:pPr>
              <a:buClr>
                <a:schemeClr val="tx1"/>
              </a:buClr>
            </a:pPr>
            <a:r>
              <a:rPr lang="en-US" dirty="0"/>
              <a:t>Injuries</a:t>
            </a:r>
          </a:p>
          <a:p>
            <a:pPr>
              <a:buClr>
                <a:schemeClr val="tx1"/>
              </a:buClr>
            </a:pPr>
            <a:r>
              <a:rPr lang="en-US" dirty="0"/>
              <a:t>Sexual Assault </a:t>
            </a:r>
          </a:p>
          <a:p>
            <a:pPr>
              <a:buClr>
                <a:schemeClr val="tx1"/>
              </a:buClr>
            </a:pPr>
            <a:r>
              <a:rPr lang="en-US" dirty="0"/>
              <a:t>Risk death/murder</a:t>
            </a:r>
          </a:p>
        </p:txBody>
      </p:sp>
      <p:sp>
        <p:nvSpPr>
          <p:cNvPr id="4" name="TextBox 3">
            <a:extLst>
              <a:ext uri="{FF2B5EF4-FFF2-40B4-BE49-F238E27FC236}">
                <a16:creationId xmlns:a16="http://schemas.microsoft.com/office/drawing/2014/main" id="{D81DC5E9-6CAB-CE46-9D5D-20A21FD5391F}"/>
              </a:ext>
            </a:extLst>
          </p:cNvPr>
          <p:cNvSpPr txBox="1"/>
          <p:nvPr/>
        </p:nvSpPr>
        <p:spPr>
          <a:xfrm>
            <a:off x="5237017" y="2715491"/>
            <a:ext cx="4932219"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Economic</a:t>
            </a:r>
          </a:p>
          <a:p>
            <a:pPr marL="742950" lvl="1" indent="-285750">
              <a:buFont typeface="Arial" panose="020B0604020202020204" pitchFamily="34" charset="0"/>
              <a:buChar char="•"/>
            </a:pPr>
            <a:r>
              <a:rPr lang="en-US" sz="2000" dirty="0"/>
              <a:t>Keeping partner away from finances</a:t>
            </a:r>
          </a:p>
          <a:p>
            <a:pPr marL="742950" lvl="1" indent="-285750">
              <a:buFont typeface="Arial" panose="020B0604020202020204" pitchFamily="34" charset="0"/>
              <a:buChar char="•"/>
            </a:pPr>
            <a:r>
              <a:rPr lang="en-US" sz="2000" dirty="0"/>
              <a:t>Sabotaging work</a:t>
            </a:r>
          </a:p>
          <a:p>
            <a:pPr marL="1200150" lvl="2" indent="-285750">
              <a:buFont typeface="Arial" panose="020B0604020202020204" pitchFamily="34" charset="0"/>
              <a:buChar char="•"/>
            </a:pPr>
            <a:r>
              <a:rPr lang="en-US" sz="2000" dirty="0"/>
              <a:t>Beatings before work or before interviews</a:t>
            </a:r>
          </a:p>
          <a:p>
            <a:pPr marL="1200150" lvl="2" indent="-285750">
              <a:buFont typeface="Arial" panose="020B0604020202020204" pitchFamily="34" charset="0"/>
              <a:buChar char="•"/>
            </a:pPr>
            <a:r>
              <a:rPr lang="en-US" sz="2000" dirty="0"/>
              <a:t>Unreliable for childcare</a:t>
            </a:r>
          </a:p>
          <a:p>
            <a:pPr marL="1200150" lvl="2" indent="-285750">
              <a:buFont typeface="Arial" panose="020B0604020202020204" pitchFamily="34" charset="0"/>
              <a:buChar char="•"/>
            </a:pPr>
            <a:r>
              <a:rPr lang="en-US" sz="2000" dirty="0"/>
              <a:t>Withholding transportation </a:t>
            </a:r>
          </a:p>
          <a:p>
            <a:pPr marL="1200150" lvl="2" indent="-285750">
              <a:buFont typeface="Arial" panose="020B0604020202020204" pitchFamily="34" charset="0"/>
              <a:buChar char="•"/>
            </a:pPr>
            <a:r>
              <a:rPr lang="en-US" sz="2000" dirty="0"/>
              <a:t>Harassment at work</a:t>
            </a:r>
          </a:p>
          <a:p>
            <a:pPr marL="1200150" lvl="2" indent="-285750">
              <a:buFont typeface="Arial" panose="020B0604020202020204" pitchFamily="34" charset="0"/>
              <a:buChar char="•"/>
            </a:pPr>
            <a:r>
              <a:rPr lang="en-US" sz="2000" dirty="0"/>
              <a:t>Turn off alarms</a:t>
            </a:r>
          </a:p>
        </p:txBody>
      </p:sp>
    </p:spTree>
    <p:extLst>
      <p:ext uri="{BB962C8B-B14F-4D97-AF65-F5344CB8AC3E}">
        <p14:creationId xmlns:p14="http://schemas.microsoft.com/office/powerpoint/2010/main" val="2610867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8A32-EBF7-8548-A62C-861C6AA0E31E}"/>
              </a:ext>
            </a:extLst>
          </p:cNvPr>
          <p:cNvSpPr>
            <a:spLocks noGrp="1"/>
          </p:cNvSpPr>
          <p:nvPr>
            <p:ph type="title"/>
          </p:nvPr>
        </p:nvSpPr>
        <p:spPr/>
        <p:txBody>
          <a:bodyPr/>
          <a:lstStyle/>
          <a:p>
            <a:r>
              <a:rPr lang="en-US" dirty="0"/>
              <a:t>IPT Explained</a:t>
            </a:r>
          </a:p>
        </p:txBody>
      </p:sp>
      <p:sp>
        <p:nvSpPr>
          <p:cNvPr id="3" name="Content Placeholder 2">
            <a:extLst>
              <a:ext uri="{FF2B5EF4-FFF2-40B4-BE49-F238E27FC236}">
                <a16:creationId xmlns:a16="http://schemas.microsoft.com/office/drawing/2014/main" id="{6062A577-B6CD-C44B-9A71-869E07B1C156}"/>
              </a:ext>
            </a:extLst>
          </p:cNvPr>
          <p:cNvSpPr>
            <a:spLocks noGrp="1"/>
          </p:cNvSpPr>
          <p:nvPr>
            <p:ph idx="1"/>
          </p:nvPr>
        </p:nvSpPr>
        <p:spPr/>
        <p:txBody>
          <a:bodyPr>
            <a:normAutofit fontScale="85000" lnSpcReduction="10000"/>
          </a:bodyPr>
          <a:lstStyle/>
          <a:p>
            <a:pPr>
              <a:buClr>
                <a:schemeClr val="tx1"/>
              </a:buClr>
            </a:pPr>
            <a:r>
              <a:rPr lang="en-US" dirty="0"/>
              <a:t>Based on power, control, dominance, manipulation</a:t>
            </a:r>
          </a:p>
          <a:p>
            <a:pPr>
              <a:buClr>
                <a:schemeClr val="tx1"/>
              </a:buClr>
            </a:pPr>
            <a:r>
              <a:rPr lang="en-US" dirty="0"/>
              <a:t>Personality disorders are a risk factor, but mental health issues are NEVER an excuse</a:t>
            </a:r>
          </a:p>
          <a:p>
            <a:pPr>
              <a:buClr>
                <a:schemeClr val="tx1"/>
              </a:buClr>
            </a:pPr>
            <a:r>
              <a:rPr lang="en-US" dirty="0"/>
              <a:t>Learned behavior</a:t>
            </a:r>
          </a:p>
          <a:p>
            <a:pPr>
              <a:buClr>
                <a:schemeClr val="tx1"/>
              </a:buClr>
            </a:pPr>
            <a:r>
              <a:rPr lang="en-US" dirty="0"/>
              <a:t>Disregard for CONSENT</a:t>
            </a:r>
          </a:p>
          <a:p>
            <a:pPr>
              <a:buClr>
                <a:schemeClr val="tx1"/>
              </a:buClr>
            </a:pPr>
            <a:r>
              <a:rPr lang="en-US" dirty="0"/>
              <a:t>Are you in an abusive relationship or do you engage in some of these behaviors?</a:t>
            </a:r>
          </a:p>
          <a:p>
            <a:pPr lvl="1">
              <a:buClr>
                <a:schemeClr val="tx1"/>
              </a:buClr>
            </a:pPr>
            <a:r>
              <a:rPr lang="en-US" dirty="0"/>
              <a:t>See DVAssist.org</a:t>
            </a:r>
          </a:p>
          <a:p>
            <a:pPr lvl="1">
              <a:buClr>
                <a:schemeClr val="tx1"/>
              </a:buClr>
            </a:pPr>
            <a:r>
              <a:rPr lang="en-US" dirty="0">
                <a:hlinkClick r:id="rId3"/>
              </a:rPr>
              <a:t>https://dvassist.org.au/am-i-experiencing-domestic-violence/unhealthy-vs-healthy-relationships/</a:t>
            </a:r>
            <a:endParaRPr lang="en-US" dirty="0"/>
          </a:p>
          <a:p>
            <a:pPr lvl="1">
              <a:buClr>
                <a:schemeClr val="tx1"/>
              </a:buClr>
            </a:pPr>
            <a:r>
              <a:rPr lang="en-US" dirty="0"/>
              <a:t>Quizzes on relationship abuse</a:t>
            </a:r>
          </a:p>
        </p:txBody>
      </p:sp>
    </p:spTree>
    <p:extLst>
      <p:ext uri="{BB962C8B-B14F-4D97-AF65-F5344CB8AC3E}">
        <p14:creationId xmlns:p14="http://schemas.microsoft.com/office/powerpoint/2010/main" val="662419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37DD-8DF0-4F4C-A60D-21589619564F}"/>
              </a:ext>
            </a:extLst>
          </p:cNvPr>
          <p:cNvSpPr>
            <a:spLocks noGrp="1"/>
          </p:cNvSpPr>
          <p:nvPr>
            <p:ph type="title"/>
          </p:nvPr>
        </p:nvSpPr>
        <p:spPr/>
        <p:txBody>
          <a:bodyPr/>
          <a:lstStyle/>
          <a:p>
            <a:r>
              <a:rPr lang="en-US" dirty="0"/>
              <a:t>Domestic Violence Types</a:t>
            </a:r>
          </a:p>
        </p:txBody>
      </p:sp>
      <p:sp>
        <p:nvSpPr>
          <p:cNvPr id="3" name="Content Placeholder 2">
            <a:extLst>
              <a:ext uri="{FF2B5EF4-FFF2-40B4-BE49-F238E27FC236}">
                <a16:creationId xmlns:a16="http://schemas.microsoft.com/office/drawing/2014/main" id="{476FC8DD-570A-704E-9B16-74BDC5647E66}"/>
              </a:ext>
            </a:extLst>
          </p:cNvPr>
          <p:cNvSpPr>
            <a:spLocks noGrp="1"/>
          </p:cNvSpPr>
          <p:nvPr>
            <p:ph idx="1"/>
          </p:nvPr>
        </p:nvSpPr>
        <p:spPr/>
        <p:txBody>
          <a:bodyPr/>
          <a:lstStyle/>
          <a:p>
            <a:pPr>
              <a:buClr>
                <a:schemeClr val="tx1"/>
              </a:buClr>
            </a:pPr>
            <a:r>
              <a:rPr lang="en-US" dirty="0"/>
              <a:t>Domestic violence can be physical, emotional, psychological</a:t>
            </a:r>
          </a:p>
          <a:p>
            <a:pPr lvl="1">
              <a:buClr>
                <a:schemeClr val="tx1"/>
              </a:buClr>
            </a:pPr>
            <a:r>
              <a:rPr lang="en-US" dirty="0"/>
              <a:t>Types include:</a:t>
            </a:r>
          </a:p>
          <a:p>
            <a:pPr lvl="2">
              <a:buClr>
                <a:schemeClr val="tx1"/>
              </a:buClr>
            </a:pPr>
            <a:r>
              <a:rPr lang="en-US" dirty="0"/>
              <a:t>Physical</a:t>
            </a:r>
          </a:p>
          <a:p>
            <a:pPr lvl="2">
              <a:buClr>
                <a:schemeClr val="tx1"/>
              </a:buClr>
            </a:pPr>
            <a:r>
              <a:rPr lang="en-US" dirty="0"/>
              <a:t>Emotional</a:t>
            </a:r>
          </a:p>
          <a:p>
            <a:pPr lvl="2">
              <a:buClr>
                <a:schemeClr val="tx1"/>
              </a:buClr>
            </a:pPr>
            <a:r>
              <a:rPr lang="en-US" dirty="0"/>
              <a:t>Social</a:t>
            </a:r>
          </a:p>
          <a:p>
            <a:pPr>
              <a:buClr>
                <a:schemeClr val="tx1"/>
              </a:buClr>
            </a:pPr>
            <a:r>
              <a:rPr lang="en-US" dirty="0"/>
              <a:t>It can occur between partners, in families, between adults, among parents, children, grandparents, siblings.</a:t>
            </a:r>
          </a:p>
          <a:p>
            <a:endParaRPr lang="en-US" dirty="0"/>
          </a:p>
        </p:txBody>
      </p:sp>
      <p:sp>
        <p:nvSpPr>
          <p:cNvPr id="5" name="Content Placeholder 2">
            <a:extLst>
              <a:ext uri="{FF2B5EF4-FFF2-40B4-BE49-F238E27FC236}">
                <a16:creationId xmlns:a16="http://schemas.microsoft.com/office/drawing/2014/main" id="{1A133611-D46C-344E-86E9-56DC58F84AE2}"/>
              </a:ext>
            </a:extLst>
          </p:cNvPr>
          <p:cNvSpPr txBox="1">
            <a:spLocks/>
          </p:cNvSpPr>
          <p:nvPr/>
        </p:nvSpPr>
        <p:spPr>
          <a:xfrm>
            <a:off x="3148013" y="2991378"/>
            <a:ext cx="2947987" cy="17234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endParaRPr lang="en-US" dirty="0"/>
          </a:p>
          <a:p>
            <a:pPr lvl="2">
              <a:buClr>
                <a:schemeClr val="tx1"/>
              </a:buClr>
            </a:pPr>
            <a:r>
              <a:rPr lang="en-US" dirty="0"/>
              <a:t>Financial</a:t>
            </a:r>
          </a:p>
          <a:p>
            <a:pPr lvl="2">
              <a:buClr>
                <a:schemeClr val="tx1"/>
              </a:buClr>
            </a:pPr>
            <a:r>
              <a:rPr lang="en-US" dirty="0"/>
              <a:t>Digital</a:t>
            </a:r>
          </a:p>
          <a:p>
            <a:pPr lvl="2">
              <a:buClr>
                <a:schemeClr val="tx1"/>
              </a:buClr>
            </a:pPr>
            <a:r>
              <a:rPr lang="en-US" dirty="0"/>
              <a:t>Spiritual/Cultural</a:t>
            </a:r>
          </a:p>
          <a:p>
            <a:endParaRPr lang="en-US" dirty="0"/>
          </a:p>
        </p:txBody>
      </p:sp>
      <p:sp>
        <p:nvSpPr>
          <p:cNvPr id="6" name="Content Placeholder 2">
            <a:extLst>
              <a:ext uri="{FF2B5EF4-FFF2-40B4-BE49-F238E27FC236}">
                <a16:creationId xmlns:a16="http://schemas.microsoft.com/office/drawing/2014/main" id="{8594DCA7-49FF-BD4C-B2C6-44E4778D252D}"/>
              </a:ext>
            </a:extLst>
          </p:cNvPr>
          <p:cNvSpPr txBox="1">
            <a:spLocks/>
          </p:cNvSpPr>
          <p:nvPr/>
        </p:nvSpPr>
        <p:spPr>
          <a:xfrm>
            <a:off x="5653086" y="2991378"/>
            <a:ext cx="2738437" cy="17234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endParaRPr lang="en-US" dirty="0"/>
          </a:p>
          <a:p>
            <a:pPr lvl="2">
              <a:buClr>
                <a:schemeClr val="tx1"/>
              </a:buClr>
            </a:pPr>
            <a:r>
              <a:rPr lang="en-US" dirty="0"/>
              <a:t>Stalking</a:t>
            </a:r>
          </a:p>
          <a:p>
            <a:pPr lvl="2">
              <a:buClr>
                <a:schemeClr val="tx1"/>
              </a:buClr>
            </a:pPr>
            <a:r>
              <a:rPr lang="en-US" dirty="0"/>
              <a:t>Sexual</a:t>
            </a:r>
          </a:p>
          <a:p>
            <a:pPr lvl="2">
              <a:buClr>
                <a:schemeClr val="tx1"/>
              </a:buClr>
            </a:pPr>
            <a:r>
              <a:rPr lang="en-US" dirty="0"/>
              <a:t>Reproductive</a:t>
            </a:r>
          </a:p>
          <a:p>
            <a:endParaRPr lang="en-US" dirty="0"/>
          </a:p>
        </p:txBody>
      </p:sp>
      <p:sp>
        <p:nvSpPr>
          <p:cNvPr id="7" name="Content Placeholder 2">
            <a:extLst>
              <a:ext uri="{FF2B5EF4-FFF2-40B4-BE49-F238E27FC236}">
                <a16:creationId xmlns:a16="http://schemas.microsoft.com/office/drawing/2014/main" id="{81A73098-DEF1-1444-AF8A-B3BF46443437}"/>
              </a:ext>
            </a:extLst>
          </p:cNvPr>
          <p:cNvSpPr txBox="1">
            <a:spLocks/>
          </p:cNvSpPr>
          <p:nvPr/>
        </p:nvSpPr>
        <p:spPr>
          <a:xfrm>
            <a:off x="7677149" y="2991378"/>
            <a:ext cx="2738437" cy="17234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lvl="1" indent="0">
              <a:buNone/>
            </a:pPr>
            <a:endParaRPr lang="en-US" dirty="0"/>
          </a:p>
          <a:p>
            <a:pPr lvl="2">
              <a:buClr>
                <a:schemeClr val="tx1"/>
              </a:buClr>
            </a:pPr>
            <a:r>
              <a:rPr lang="en-US" dirty="0"/>
              <a:t>Visa</a:t>
            </a:r>
          </a:p>
        </p:txBody>
      </p:sp>
    </p:spTree>
    <p:extLst>
      <p:ext uri="{BB962C8B-B14F-4D97-AF65-F5344CB8AC3E}">
        <p14:creationId xmlns:p14="http://schemas.microsoft.com/office/powerpoint/2010/main" val="162329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B16E-7485-A249-B9F9-680CFC703BEB}"/>
              </a:ext>
            </a:extLst>
          </p:cNvPr>
          <p:cNvSpPr>
            <a:spLocks noGrp="1"/>
          </p:cNvSpPr>
          <p:nvPr>
            <p:ph type="title"/>
          </p:nvPr>
        </p:nvSpPr>
        <p:spPr/>
        <p:txBody>
          <a:bodyPr/>
          <a:lstStyle/>
          <a:p>
            <a:r>
              <a:rPr lang="en-US" dirty="0"/>
              <a:t>Warning Signs (a.k.a. Tactics)</a:t>
            </a:r>
          </a:p>
        </p:txBody>
      </p:sp>
      <p:sp>
        <p:nvSpPr>
          <p:cNvPr id="3" name="Content Placeholder 2">
            <a:extLst>
              <a:ext uri="{FF2B5EF4-FFF2-40B4-BE49-F238E27FC236}">
                <a16:creationId xmlns:a16="http://schemas.microsoft.com/office/drawing/2014/main" id="{C8FFBA89-069B-9A4E-9AA5-E61B5D9AF011}"/>
              </a:ext>
            </a:extLst>
          </p:cNvPr>
          <p:cNvSpPr>
            <a:spLocks noGrp="1"/>
          </p:cNvSpPr>
          <p:nvPr>
            <p:ph idx="1"/>
          </p:nvPr>
        </p:nvSpPr>
        <p:spPr>
          <a:xfrm>
            <a:off x="1295401" y="2556931"/>
            <a:ext cx="10220324" cy="3758143"/>
          </a:xfrm>
        </p:spPr>
        <p:txBody>
          <a:bodyPr>
            <a:normAutofit fontScale="70000" lnSpcReduction="20000"/>
          </a:bodyPr>
          <a:lstStyle/>
          <a:p>
            <a:pPr>
              <a:buClr>
                <a:schemeClr val="tx1"/>
              </a:buClr>
            </a:pPr>
            <a:r>
              <a:rPr lang="en-US" dirty="0">
                <a:hlinkClick r:id="rId2"/>
              </a:rPr>
              <a:t>Emotional Abuse</a:t>
            </a:r>
            <a:endParaRPr lang="en-US" dirty="0"/>
          </a:p>
          <a:p>
            <a:pPr>
              <a:buClr>
                <a:schemeClr val="tx1"/>
              </a:buClr>
            </a:pPr>
            <a:r>
              <a:rPr lang="en-US" dirty="0"/>
              <a:t>Checking your social media or phone without your permission</a:t>
            </a:r>
          </a:p>
          <a:p>
            <a:pPr>
              <a:buClr>
                <a:schemeClr val="tx1"/>
              </a:buClr>
            </a:pPr>
            <a:r>
              <a:rPr lang="en-US" dirty="0"/>
              <a:t>Trying to limit you from seeing your family and friends or preventing you from doing things you enjoy</a:t>
            </a:r>
          </a:p>
          <a:p>
            <a:pPr>
              <a:buClr>
                <a:schemeClr val="tx1"/>
              </a:buClr>
            </a:pPr>
            <a:r>
              <a:rPr lang="en-US" dirty="0"/>
              <a:t>Making you feel scared, anxious or intimated</a:t>
            </a:r>
          </a:p>
          <a:p>
            <a:pPr>
              <a:buClr>
                <a:schemeClr val="tx1"/>
              </a:buClr>
            </a:pPr>
            <a:r>
              <a:rPr lang="en-US" dirty="0"/>
              <a:t>Trying to keep in constant contact with you during the day and becoming angry if you are unresponsive</a:t>
            </a:r>
          </a:p>
          <a:p>
            <a:pPr>
              <a:buClr>
                <a:schemeClr val="tx1"/>
              </a:buClr>
            </a:pPr>
            <a:r>
              <a:rPr lang="en-US" dirty="0"/>
              <a:t>Putting you down or criticizing you</a:t>
            </a:r>
          </a:p>
          <a:p>
            <a:pPr>
              <a:buClr>
                <a:schemeClr val="tx1"/>
              </a:buClr>
            </a:pPr>
            <a:r>
              <a:rPr lang="en-US" dirty="0"/>
              <a:t>Making you feel as though everything you do is wrong</a:t>
            </a:r>
          </a:p>
          <a:p>
            <a:pPr>
              <a:buClr>
                <a:schemeClr val="tx1"/>
              </a:buClr>
            </a:pPr>
            <a:r>
              <a:rPr lang="en-US" dirty="0"/>
              <a:t>Accusing you of being unfaithful or flirting with others</a:t>
            </a:r>
          </a:p>
          <a:p>
            <a:pPr>
              <a:buClr>
                <a:schemeClr val="tx1"/>
              </a:buClr>
            </a:pPr>
            <a:r>
              <a:rPr lang="en-US" dirty="0"/>
              <a:t>Needing to know where you are all the time</a:t>
            </a:r>
          </a:p>
          <a:p>
            <a:pPr>
              <a:buClr>
                <a:schemeClr val="tx1"/>
              </a:buClr>
            </a:pPr>
            <a:r>
              <a:rPr lang="en-US" dirty="0"/>
              <a:t>Controlling aspects of your life, for example what you wear or who you spend your time with</a:t>
            </a:r>
          </a:p>
          <a:p>
            <a:pPr>
              <a:buClr>
                <a:schemeClr val="tx1"/>
              </a:buClr>
            </a:pPr>
            <a:r>
              <a:rPr lang="en-US" dirty="0"/>
              <a:t>Threatening to hurt you, your children or your pets</a:t>
            </a:r>
          </a:p>
          <a:p>
            <a:pPr lvl="1"/>
            <a:endParaRPr lang="en-US" dirty="0"/>
          </a:p>
        </p:txBody>
      </p:sp>
    </p:spTree>
    <p:extLst>
      <p:ext uri="{BB962C8B-B14F-4D97-AF65-F5344CB8AC3E}">
        <p14:creationId xmlns:p14="http://schemas.microsoft.com/office/powerpoint/2010/main" val="707685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D31E84D-227C-2A4E-B200-CCA9E01ECC5F}"/>
              </a:ext>
            </a:extLst>
          </p:cNvPr>
          <p:cNvSpPr>
            <a:spLocks noGrp="1"/>
          </p:cNvSpPr>
          <p:nvPr>
            <p:ph type="title"/>
          </p:nvPr>
        </p:nvSpPr>
        <p:spPr>
          <a:xfrm>
            <a:off x="929140" y="972766"/>
            <a:ext cx="2835464" cy="1254868"/>
          </a:xfrm>
        </p:spPr>
        <p:txBody>
          <a:bodyPr anchor="b">
            <a:normAutofit/>
          </a:bodyPr>
          <a:lstStyle/>
          <a:p>
            <a:r>
              <a:rPr lang="en-US" sz="5400" dirty="0">
                <a:solidFill>
                  <a:srgbClr val="262626"/>
                </a:solidFill>
              </a:rPr>
              <a:t>DV Cycle</a:t>
            </a: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0B01EB9D-3091-EF45-821C-6B68061F9DF5}"/>
              </a:ext>
            </a:extLst>
          </p:cNvPr>
          <p:cNvPicPr>
            <a:picLocks noChangeAspect="1"/>
          </p:cNvPicPr>
          <p:nvPr/>
        </p:nvPicPr>
        <p:blipFill>
          <a:blip r:embed="rId4"/>
          <a:stretch>
            <a:fillRect/>
          </a:stretch>
        </p:blipFill>
        <p:spPr>
          <a:xfrm>
            <a:off x="5435910" y="888035"/>
            <a:ext cx="6098041" cy="5030883"/>
          </a:xfrm>
          <a:prstGeom prst="rect">
            <a:avLst/>
          </a:prstGeom>
        </p:spPr>
      </p:pic>
      <p:sp>
        <p:nvSpPr>
          <p:cNvPr id="5" name="TextBox 4">
            <a:extLst>
              <a:ext uri="{FF2B5EF4-FFF2-40B4-BE49-F238E27FC236}">
                <a16:creationId xmlns:a16="http://schemas.microsoft.com/office/drawing/2014/main" id="{45B08EA9-69D2-5346-99C3-4D7DED04ADED}"/>
              </a:ext>
            </a:extLst>
          </p:cNvPr>
          <p:cNvSpPr txBox="1"/>
          <p:nvPr/>
        </p:nvSpPr>
        <p:spPr>
          <a:xfrm>
            <a:off x="1080655" y="2646218"/>
            <a:ext cx="2466109" cy="369332"/>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Cyle Explained</a:t>
            </a:r>
            <a:endParaRPr lang="en-US" dirty="0"/>
          </a:p>
        </p:txBody>
      </p:sp>
    </p:spTree>
    <p:extLst>
      <p:ext uri="{BB962C8B-B14F-4D97-AF65-F5344CB8AC3E}">
        <p14:creationId xmlns:p14="http://schemas.microsoft.com/office/powerpoint/2010/main" val="3929793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4">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031" name="Rectangle 16">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8">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79861E-20A7-A64C-9BC2-9C7393CC1ADC}"/>
              </a:ext>
            </a:extLst>
          </p:cNvPr>
          <p:cNvSpPr>
            <a:spLocks noGrp="1"/>
          </p:cNvSpPr>
          <p:nvPr>
            <p:ph type="title"/>
          </p:nvPr>
        </p:nvSpPr>
        <p:spPr>
          <a:xfrm>
            <a:off x="929140" y="972766"/>
            <a:ext cx="2835464" cy="1254868"/>
          </a:xfrm>
        </p:spPr>
        <p:txBody>
          <a:bodyPr anchor="b">
            <a:normAutofit/>
          </a:bodyPr>
          <a:lstStyle/>
          <a:p>
            <a:r>
              <a:rPr lang="en-US" sz="2800">
                <a:solidFill>
                  <a:srgbClr val="262626"/>
                </a:solidFill>
              </a:rPr>
              <a:t>ACE</a:t>
            </a:r>
          </a:p>
        </p:txBody>
      </p:sp>
      <p:sp>
        <p:nvSpPr>
          <p:cNvPr id="1034" name="Content Placeholder 11">
            <a:extLst>
              <a:ext uri="{FF2B5EF4-FFF2-40B4-BE49-F238E27FC236}">
                <a16:creationId xmlns:a16="http://schemas.microsoft.com/office/drawing/2014/main" id="{A1669168-D3DE-4A5A-8FD7-3D2C50351AA8}"/>
              </a:ext>
            </a:extLst>
          </p:cNvPr>
          <p:cNvSpPr>
            <a:spLocks noGrp="1"/>
          </p:cNvSpPr>
          <p:nvPr>
            <p:ph idx="1"/>
          </p:nvPr>
        </p:nvSpPr>
        <p:spPr>
          <a:xfrm>
            <a:off x="929141" y="2430471"/>
            <a:ext cx="2835464" cy="3552039"/>
          </a:xfrm>
        </p:spPr>
        <p:txBody>
          <a:bodyPr>
            <a:normAutofit/>
          </a:bodyPr>
          <a:lstStyle/>
          <a:p>
            <a:endParaRPr lang="en-US" sz="1800">
              <a:solidFill>
                <a:srgbClr val="262626"/>
              </a:solidFill>
            </a:endParaRPr>
          </a:p>
        </p:txBody>
      </p:sp>
      <p:sp useBgFill="1">
        <p:nvSpPr>
          <p:cNvPr id="1035" name="Rectangle 20">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4B01FC8A-53E9-3846-9311-0B4C24E78B28}"/>
              </a:ext>
            </a:extLst>
          </p:cNvPr>
          <p:cNvPicPr>
            <a:picLocks noChangeAspect="1"/>
          </p:cNvPicPr>
          <p:nvPr/>
        </p:nvPicPr>
        <p:blipFill>
          <a:blip r:embed="rId3"/>
          <a:stretch>
            <a:fillRect/>
          </a:stretch>
        </p:blipFill>
        <p:spPr>
          <a:xfrm>
            <a:off x="4702332" y="0"/>
            <a:ext cx="7486619" cy="6816371"/>
          </a:xfrm>
          <a:prstGeom prst="rect">
            <a:avLst/>
          </a:prstGeom>
        </p:spPr>
      </p:pic>
      <p:pic>
        <p:nvPicPr>
          <p:cNvPr id="1025" name="Picture 1" descr="page1image22167968">
            <a:extLst>
              <a:ext uri="{FF2B5EF4-FFF2-40B4-BE49-F238E27FC236}">
                <a16:creationId xmlns:a16="http://schemas.microsoft.com/office/drawing/2014/main" id="{A930EE78-4725-374E-BAE3-9A95371F5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54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22167968">
            <a:extLst>
              <a:ext uri="{FF2B5EF4-FFF2-40B4-BE49-F238E27FC236}">
                <a16:creationId xmlns:a16="http://schemas.microsoft.com/office/drawing/2014/main" id="{33AC3DD9-73A8-9447-8FED-93A3F577A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542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8954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47B54-69FA-D040-B482-FE0FA311ABB5}"/>
              </a:ext>
            </a:extLst>
          </p:cNvPr>
          <p:cNvSpPr>
            <a:spLocks noGrp="1"/>
          </p:cNvSpPr>
          <p:nvPr>
            <p:ph type="title"/>
          </p:nvPr>
        </p:nvSpPr>
        <p:spPr/>
        <p:txBody>
          <a:bodyPr>
            <a:normAutofit fontScale="90000"/>
          </a:bodyPr>
          <a:lstStyle/>
          <a:p>
            <a:r>
              <a:rPr lang="en-US" dirty="0"/>
              <a:t>Domestic Violence…	</a:t>
            </a:r>
            <a:br>
              <a:rPr lang="en-US" dirty="0"/>
            </a:br>
            <a:endParaRPr lang="en-US" dirty="0"/>
          </a:p>
        </p:txBody>
      </p:sp>
      <p:sp>
        <p:nvSpPr>
          <p:cNvPr id="3" name="Content Placeholder 2">
            <a:extLst>
              <a:ext uri="{FF2B5EF4-FFF2-40B4-BE49-F238E27FC236}">
                <a16:creationId xmlns:a16="http://schemas.microsoft.com/office/drawing/2014/main" id="{D7B1E311-746A-3B45-9867-6D46785966C7}"/>
              </a:ext>
            </a:extLst>
          </p:cNvPr>
          <p:cNvSpPr>
            <a:spLocks noGrp="1"/>
          </p:cNvSpPr>
          <p:nvPr>
            <p:ph idx="1"/>
          </p:nvPr>
        </p:nvSpPr>
        <p:spPr>
          <a:xfrm>
            <a:off x="588818" y="2445329"/>
            <a:ext cx="11014363" cy="4253345"/>
          </a:xfrm>
        </p:spPr>
        <p:txBody>
          <a:bodyPr>
            <a:noAutofit/>
          </a:bodyPr>
          <a:lstStyle/>
          <a:p>
            <a:pPr>
              <a:buClr>
                <a:schemeClr val="tx1"/>
              </a:buClr>
            </a:pPr>
            <a:r>
              <a:rPr lang="en-US" sz="1600" dirty="0"/>
              <a:t>Is never ok.</a:t>
            </a:r>
          </a:p>
          <a:p>
            <a:pPr lvl="1">
              <a:buClr>
                <a:schemeClr val="tx1"/>
              </a:buClr>
            </a:pPr>
            <a:r>
              <a:rPr lang="en-US" sz="1600" dirty="0"/>
              <a:t>Doesn’t matter what is causing it, it is never acceptable to abuse others.</a:t>
            </a:r>
          </a:p>
          <a:p>
            <a:pPr lvl="1">
              <a:buClr>
                <a:schemeClr val="tx1"/>
              </a:buClr>
            </a:pPr>
            <a:r>
              <a:rPr lang="en-US" sz="1600" b="1" u="sng" dirty="0"/>
              <a:t>Accountability is important.</a:t>
            </a:r>
          </a:p>
          <a:p>
            <a:pPr>
              <a:buClr>
                <a:schemeClr val="tx1"/>
              </a:buClr>
            </a:pPr>
            <a:r>
              <a:rPr lang="en-US" sz="1600" dirty="0"/>
              <a:t>Seek out information and resources to:</a:t>
            </a:r>
          </a:p>
          <a:p>
            <a:pPr lvl="1">
              <a:buClr>
                <a:schemeClr val="tx1"/>
              </a:buClr>
            </a:pPr>
            <a:r>
              <a:rPr lang="en-US" sz="1600" dirty="0"/>
              <a:t>Support survivors and prevent unnecessary blaming, shaming or double victimization. </a:t>
            </a:r>
          </a:p>
          <a:p>
            <a:pPr lvl="1">
              <a:buClr>
                <a:schemeClr val="tx1"/>
              </a:buClr>
            </a:pPr>
            <a:r>
              <a:rPr lang="en-US" sz="1600" dirty="0"/>
              <a:t>Know how to help avoid putting them at greater risk. </a:t>
            </a:r>
          </a:p>
          <a:p>
            <a:pPr>
              <a:buClr>
                <a:schemeClr val="tx1"/>
              </a:buClr>
            </a:pPr>
            <a:r>
              <a:rPr lang="en-US" sz="1600" dirty="0"/>
              <a:t>Anyone can be a victim or abuser. </a:t>
            </a:r>
          </a:p>
          <a:p>
            <a:pPr>
              <a:buClr>
                <a:schemeClr val="tx1"/>
              </a:buClr>
            </a:pPr>
            <a:r>
              <a:rPr lang="en-US" sz="1600" dirty="0"/>
              <a:t>If you recognize that you are doing some of these behaviors:</a:t>
            </a:r>
          </a:p>
          <a:p>
            <a:pPr lvl="1">
              <a:buClr>
                <a:schemeClr val="tx1"/>
              </a:buClr>
            </a:pPr>
            <a:r>
              <a:rPr lang="en-US" sz="1600" dirty="0"/>
              <a:t>Call the National Domestic Violence Hotline. They have resources to assist in treatment.</a:t>
            </a:r>
          </a:p>
          <a:p>
            <a:pPr lvl="1">
              <a:buClr>
                <a:schemeClr val="tx1"/>
              </a:buClr>
            </a:pPr>
            <a:r>
              <a:rPr lang="en-US" sz="1600" dirty="0"/>
              <a:t>Seek anger management and specialized therapy</a:t>
            </a:r>
          </a:p>
        </p:txBody>
      </p:sp>
    </p:spTree>
    <p:extLst>
      <p:ext uri="{BB962C8B-B14F-4D97-AF65-F5344CB8AC3E}">
        <p14:creationId xmlns:p14="http://schemas.microsoft.com/office/powerpoint/2010/main" val="2599736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265B-1A00-B840-8885-D3F57F1A3E2E}"/>
              </a:ext>
            </a:extLst>
          </p:cNvPr>
          <p:cNvSpPr>
            <a:spLocks noGrp="1"/>
          </p:cNvSpPr>
          <p:nvPr>
            <p:ph type="title"/>
          </p:nvPr>
        </p:nvSpPr>
        <p:spPr/>
        <p:txBody>
          <a:bodyPr>
            <a:normAutofit/>
          </a:bodyPr>
          <a:lstStyle/>
          <a:p>
            <a:r>
              <a:rPr lang="en-US" sz="6000" dirty="0"/>
              <a:t>Questions?</a:t>
            </a:r>
          </a:p>
        </p:txBody>
      </p:sp>
      <p:pic>
        <p:nvPicPr>
          <p:cNvPr id="5" name="Content Placeholder 4" descr="Question Mark with solid fill">
            <a:extLst>
              <a:ext uri="{FF2B5EF4-FFF2-40B4-BE49-F238E27FC236}">
                <a16:creationId xmlns:a16="http://schemas.microsoft.com/office/drawing/2014/main" id="{D1ED2D17-C545-8C47-8B01-0AA3188978A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638800" y="3759200"/>
            <a:ext cx="914400" cy="914400"/>
          </a:xfrm>
        </p:spPr>
      </p:pic>
      <p:pic>
        <p:nvPicPr>
          <p:cNvPr id="11" name="Content Placeholder 4" descr="Question Mark with solid fill">
            <a:extLst>
              <a:ext uri="{FF2B5EF4-FFF2-40B4-BE49-F238E27FC236}">
                <a16:creationId xmlns:a16="http://schemas.microsoft.com/office/drawing/2014/main" id="{938675E3-FD56-714D-8AFE-0CA266AE7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462" y="3041650"/>
            <a:ext cx="914400" cy="914400"/>
          </a:xfrm>
          <a:prstGeom prst="rect">
            <a:avLst/>
          </a:prstGeom>
        </p:spPr>
      </p:pic>
      <p:pic>
        <p:nvPicPr>
          <p:cNvPr id="13" name="Content Placeholder 4" descr="Question Mark with solid fill">
            <a:extLst>
              <a:ext uri="{FF2B5EF4-FFF2-40B4-BE49-F238E27FC236}">
                <a16:creationId xmlns:a16="http://schemas.microsoft.com/office/drawing/2014/main" id="{FF5D62EF-74C0-4B41-815C-2847947AC5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5337" y="3067050"/>
            <a:ext cx="914400" cy="914400"/>
          </a:xfrm>
          <a:prstGeom prst="rect">
            <a:avLst/>
          </a:prstGeom>
        </p:spPr>
      </p:pic>
    </p:spTree>
    <p:extLst>
      <p:ext uri="{BB962C8B-B14F-4D97-AF65-F5344CB8AC3E}">
        <p14:creationId xmlns:p14="http://schemas.microsoft.com/office/powerpoint/2010/main" val="695335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EB02-2997-7147-9CFD-17FF375D07A8}"/>
              </a:ext>
            </a:extLst>
          </p:cNvPr>
          <p:cNvSpPr>
            <a:spLocks noGrp="1"/>
          </p:cNvSpPr>
          <p:nvPr>
            <p:ph type="title"/>
          </p:nvPr>
        </p:nvSpPr>
        <p:spPr>
          <a:xfrm>
            <a:off x="1300163" y="542926"/>
            <a:ext cx="9591673" cy="2557461"/>
          </a:xfrm>
        </p:spPr>
        <p:txBody>
          <a:bodyPr>
            <a:normAutofit/>
          </a:bodyPr>
          <a:lstStyle/>
          <a:p>
            <a:r>
              <a:rPr lang="en-US" sz="6600" dirty="0"/>
              <a:t>Thank You.</a:t>
            </a:r>
          </a:p>
        </p:txBody>
      </p:sp>
    </p:spTree>
    <p:extLst>
      <p:ext uri="{BB962C8B-B14F-4D97-AF65-F5344CB8AC3E}">
        <p14:creationId xmlns:p14="http://schemas.microsoft.com/office/powerpoint/2010/main" val="364322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BF48-2FB9-D540-93FD-DBADD12E5ADD}"/>
              </a:ext>
            </a:extLst>
          </p:cNvPr>
          <p:cNvSpPr>
            <a:spLocks noGrp="1"/>
          </p:cNvSpPr>
          <p:nvPr>
            <p:ph type="title"/>
          </p:nvPr>
        </p:nvSpPr>
        <p:spPr/>
        <p:txBody>
          <a:bodyPr/>
          <a:lstStyle/>
          <a:p>
            <a:r>
              <a:rPr lang="en-US" dirty="0"/>
              <a:t>Cleaning Up Your Past</a:t>
            </a:r>
          </a:p>
        </p:txBody>
      </p:sp>
      <p:sp>
        <p:nvSpPr>
          <p:cNvPr id="3" name="Content Placeholder 2">
            <a:extLst>
              <a:ext uri="{FF2B5EF4-FFF2-40B4-BE49-F238E27FC236}">
                <a16:creationId xmlns:a16="http://schemas.microsoft.com/office/drawing/2014/main" id="{A9A0752F-7464-A442-AD2B-625CDF5497FC}"/>
              </a:ext>
            </a:extLst>
          </p:cNvPr>
          <p:cNvSpPr>
            <a:spLocks noGrp="1"/>
          </p:cNvSpPr>
          <p:nvPr>
            <p:ph idx="1"/>
          </p:nvPr>
        </p:nvSpPr>
        <p:spPr/>
        <p:txBody>
          <a:bodyPr/>
          <a:lstStyle/>
          <a:p>
            <a:r>
              <a:rPr lang="en-US" dirty="0">
                <a:hlinkClick r:id="rId3"/>
              </a:rPr>
              <a:t>ACE</a:t>
            </a:r>
            <a:endParaRPr lang="en-US" dirty="0"/>
          </a:p>
          <a:p>
            <a:pPr lvl="1"/>
            <a:r>
              <a:rPr lang="en-US" dirty="0"/>
              <a:t>Video</a:t>
            </a:r>
          </a:p>
          <a:p>
            <a:pPr lvl="1"/>
            <a:r>
              <a:rPr lang="en-US" dirty="0"/>
              <a:t>Your past impacts your present. </a:t>
            </a:r>
          </a:p>
          <a:p>
            <a:pPr lvl="1"/>
            <a:r>
              <a:rPr lang="en-US" dirty="0"/>
              <a:t>Clean it up. </a:t>
            </a:r>
          </a:p>
        </p:txBody>
      </p:sp>
    </p:spTree>
    <p:extLst>
      <p:ext uri="{BB962C8B-B14F-4D97-AF65-F5344CB8AC3E}">
        <p14:creationId xmlns:p14="http://schemas.microsoft.com/office/powerpoint/2010/main" val="439951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7CCF-A1B1-D945-8D57-E9B2E84C8F83}"/>
              </a:ext>
            </a:extLst>
          </p:cNvPr>
          <p:cNvSpPr>
            <a:spLocks noGrp="1"/>
          </p:cNvSpPr>
          <p:nvPr>
            <p:ph type="title"/>
          </p:nvPr>
        </p:nvSpPr>
        <p:spPr>
          <a:xfrm>
            <a:off x="1295402" y="982132"/>
            <a:ext cx="9601196" cy="1303867"/>
          </a:xfrm>
        </p:spPr>
        <p:txBody>
          <a:bodyPr>
            <a:normAutofit/>
          </a:bodyPr>
          <a:lstStyle/>
          <a:p>
            <a:r>
              <a:rPr lang="en-US" dirty="0">
                <a:solidFill>
                  <a:srgbClr val="262626"/>
                </a:solidFill>
              </a:rPr>
              <a:t>Stress Management</a:t>
            </a:r>
          </a:p>
        </p:txBody>
      </p:sp>
      <p:pic>
        <p:nvPicPr>
          <p:cNvPr id="4" name="Picture 3" descr="Circle&#10;&#10;Description automatically generated">
            <a:extLst>
              <a:ext uri="{FF2B5EF4-FFF2-40B4-BE49-F238E27FC236}">
                <a16:creationId xmlns:a16="http://schemas.microsoft.com/office/drawing/2014/main" id="{236F5053-1793-C54C-A96F-85E2E718D915}"/>
              </a:ext>
            </a:extLst>
          </p:cNvPr>
          <p:cNvPicPr>
            <a:picLocks noChangeAspect="1"/>
          </p:cNvPicPr>
          <p:nvPr/>
        </p:nvPicPr>
        <p:blipFill>
          <a:blip r:embed="rId4"/>
          <a:stretch>
            <a:fillRect/>
          </a:stretch>
        </p:blipFill>
        <p:spPr>
          <a:xfrm>
            <a:off x="1434269" y="3045307"/>
            <a:ext cx="2739728" cy="2164385"/>
          </a:xfrm>
          <a:prstGeom prst="rect">
            <a:avLst/>
          </a:prstGeom>
          <a:ln w="57150" cmpd="thickThin">
            <a:solidFill>
              <a:srgbClr val="7F7F7F"/>
            </a:solidFill>
            <a:miter lim="800000"/>
          </a:ln>
        </p:spPr>
      </p:pic>
      <p:sp>
        <p:nvSpPr>
          <p:cNvPr id="3" name="Content Placeholder 2">
            <a:extLst>
              <a:ext uri="{FF2B5EF4-FFF2-40B4-BE49-F238E27FC236}">
                <a16:creationId xmlns:a16="http://schemas.microsoft.com/office/drawing/2014/main" id="{058BF442-25BD-9C47-AD46-D0B68DFA19C4}"/>
              </a:ext>
            </a:extLst>
          </p:cNvPr>
          <p:cNvSpPr>
            <a:spLocks noGrp="1"/>
          </p:cNvSpPr>
          <p:nvPr>
            <p:ph idx="1"/>
          </p:nvPr>
        </p:nvSpPr>
        <p:spPr>
          <a:xfrm>
            <a:off x="4639732" y="2556932"/>
            <a:ext cx="6256863" cy="3318936"/>
          </a:xfrm>
        </p:spPr>
        <p:txBody>
          <a:bodyPr>
            <a:normAutofit/>
          </a:bodyPr>
          <a:lstStyle/>
          <a:p>
            <a:pPr>
              <a:lnSpc>
                <a:spcPct val="90000"/>
              </a:lnSpc>
              <a:buClr>
                <a:schemeClr val="tx1"/>
              </a:buClr>
            </a:pPr>
            <a:r>
              <a:rPr lang="en-US" sz="1600" dirty="0">
                <a:solidFill>
                  <a:srgbClr val="262626"/>
                </a:solidFill>
              </a:rPr>
              <a:t>Stress-reaction to tension, demands, change and/or threat, real or imagined.</a:t>
            </a:r>
          </a:p>
          <a:p>
            <a:pPr>
              <a:lnSpc>
                <a:spcPct val="90000"/>
              </a:lnSpc>
              <a:buClr>
                <a:schemeClr val="tx1"/>
              </a:buClr>
            </a:pPr>
            <a:r>
              <a:rPr lang="en-US" sz="1600" dirty="0">
                <a:solidFill>
                  <a:srgbClr val="262626"/>
                </a:solidFill>
              </a:rPr>
              <a:t>We have an innate alarm system that detects danger, which triggers the Fight-Flight-Freeze response</a:t>
            </a:r>
          </a:p>
          <a:p>
            <a:pPr>
              <a:lnSpc>
                <a:spcPct val="90000"/>
              </a:lnSpc>
              <a:buClr>
                <a:schemeClr val="tx1"/>
              </a:buClr>
            </a:pPr>
            <a:r>
              <a:rPr lang="en-US" sz="1600" dirty="0">
                <a:solidFill>
                  <a:srgbClr val="262626"/>
                </a:solidFill>
              </a:rPr>
              <a:t>Stress is subjective</a:t>
            </a:r>
          </a:p>
          <a:p>
            <a:pPr>
              <a:lnSpc>
                <a:spcPct val="90000"/>
              </a:lnSpc>
              <a:buClr>
                <a:schemeClr val="tx1"/>
              </a:buClr>
            </a:pPr>
            <a:r>
              <a:rPr lang="en-US" sz="1600" dirty="0">
                <a:solidFill>
                  <a:srgbClr val="262626"/>
                </a:solidFill>
              </a:rPr>
              <a:t>Can be short-term, long-term, or come in episodes (episodic stress)</a:t>
            </a:r>
          </a:p>
          <a:p>
            <a:pPr>
              <a:lnSpc>
                <a:spcPct val="90000"/>
              </a:lnSpc>
              <a:buClr>
                <a:schemeClr val="tx1"/>
              </a:buClr>
            </a:pPr>
            <a:r>
              <a:rPr lang="en-US" sz="1600" dirty="0">
                <a:solidFill>
                  <a:srgbClr val="262626"/>
                </a:solidFill>
              </a:rPr>
              <a:t>Sources of stress:</a:t>
            </a:r>
          </a:p>
          <a:p>
            <a:pPr lvl="1">
              <a:lnSpc>
                <a:spcPct val="90000"/>
              </a:lnSpc>
              <a:buClr>
                <a:schemeClr val="tx1"/>
              </a:buClr>
            </a:pPr>
            <a:r>
              <a:rPr lang="en-US" sz="1600" dirty="0">
                <a:solidFill>
                  <a:srgbClr val="262626"/>
                </a:solidFill>
              </a:rPr>
              <a:t>Environment</a:t>
            </a:r>
          </a:p>
          <a:p>
            <a:pPr lvl="1">
              <a:lnSpc>
                <a:spcPct val="90000"/>
              </a:lnSpc>
              <a:buClr>
                <a:schemeClr val="tx1"/>
              </a:buClr>
            </a:pPr>
            <a:r>
              <a:rPr lang="en-US" sz="1600" dirty="0">
                <a:solidFill>
                  <a:srgbClr val="262626"/>
                </a:solidFill>
              </a:rPr>
              <a:t>Social</a:t>
            </a:r>
          </a:p>
          <a:p>
            <a:pPr>
              <a:lnSpc>
                <a:spcPct val="90000"/>
              </a:lnSpc>
              <a:buClr>
                <a:schemeClr val="tx1"/>
              </a:buClr>
            </a:pPr>
            <a:r>
              <a:rPr lang="en-US" sz="1600" dirty="0">
                <a:solidFill>
                  <a:srgbClr val="262626"/>
                </a:solidFill>
              </a:rPr>
              <a:t>What are your sources of stress? LET’S CHAT.</a:t>
            </a:r>
          </a:p>
          <a:p>
            <a:pPr>
              <a:lnSpc>
                <a:spcPct val="90000"/>
              </a:lnSpc>
            </a:pPr>
            <a:endParaRPr lang="en-US" sz="1300" dirty="0">
              <a:solidFill>
                <a:srgbClr val="262626"/>
              </a:solidFill>
            </a:endParaRPr>
          </a:p>
        </p:txBody>
      </p:sp>
    </p:spTree>
    <p:extLst>
      <p:ext uri="{BB962C8B-B14F-4D97-AF65-F5344CB8AC3E}">
        <p14:creationId xmlns:p14="http://schemas.microsoft.com/office/powerpoint/2010/main" val="6590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70E2-8A82-F04D-899F-B7B314FF316A}"/>
              </a:ext>
            </a:extLst>
          </p:cNvPr>
          <p:cNvSpPr>
            <a:spLocks noGrp="1"/>
          </p:cNvSpPr>
          <p:nvPr>
            <p:ph type="title"/>
          </p:nvPr>
        </p:nvSpPr>
        <p:spPr/>
        <p:txBody>
          <a:bodyPr>
            <a:normAutofit fontScale="90000"/>
          </a:bodyPr>
          <a:lstStyle/>
          <a:p>
            <a:r>
              <a:rPr lang="en-US" dirty="0"/>
              <a:t>Perceived Stress Scale</a:t>
            </a:r>
            <a:br>
              <a:rPr lang="en-US" dirty="0"/>
            </a:br>
            <a:endParaRPr lang="en-US" dirty="0"/>
          </a:p>
        </p:txBody>
      </p:sp>
      <p:sp>
        <p:nvSpPr>
          <p:cNvPr id="3" name="Content Placeholder 2">
            <a:extLst>
              <a:ext uri="{FF2B5EF4-FFF2-40B4-BE49-F238E27FC236}">
                <a16:creationId xmlns:a16="http://schemas.microsoft.com/office/drawing/2014/main" id="{708AA602-8BD6-0F46-88F4-1502A5E45E1E}"/>
              </a:ext>
            </a:extLst>
          </p:cNvPr>
          <p:cNvSpPr>
            <a:spLocks noGrp="1"/>
          </p:cNvSpPr>
          <p:nvPr>
            <p:ph idx="1"/>
          </p:nvPr>
        </p:nvSpPr>
        <p:spPr>
          <a:xfrm>
            <a:off x="1295400" y="2556931"/>
            <a:ext cx="9982199" cy="3719177"/>
          </a:xfrm>
        </p:spPr>
        <p:txBody>
          <a:bodyPr>
            <a:normAutofit fontScale="92500"/>
          </a:bodyPr>
          <a:lstStyle/>
          <a:p>
            <a:pPr marL="0" indent="0">
              <a:buNone/>
            </a:pPr>
            <a:r>
              <a:rPr lang="en-US" sz="1600" dirty="0"/>
              <a:t>________ l. In the last month, how often have you been upset because of something that happened unexpectedly? </a:t>
            </a:r>
          </a:p>
          <a:p>
            <a:pPr marL="0" indent="0">
              <a:buNone/>
            </a:pPr>
            <a:r>
              <a:rPr lang="en-US" sz="1600" dirty="0"/>
              <a:t>________ 2. In the last month, how often have you felt that you were unable to control the important things in your life? </a:t>
            </a:r>
          </a:p>
          <a:p>
            <a:pPr marL="0" indent="0">
              <a:buNone/>
            </a:pPr>
            <a:r>
              <a:rPr lang="en-US" sz="1600" dirty="0"/>
              <a:t>________ 3. In the last month, how often have you felt nervous and stressed?</a:t>
            </a:r>
          </a:p>
          <a:p>
            <a:pPr marL="0" indent="0">
              <a:buNone/>
            </a:pPr>
            <a:r>
              <a:rPr lang="en-US" sz="1600" dirty="0"/>
              <a:t> ________ 4. In the last month, how often have you felt confident about your ability to handle your personal problems? </a:t>
            </a:r>
          </a:p>
          <a:p>
            <a:pPr marL="0" indent="0">
              <a:buNone/>
            </a:pPr>
            <a:r>
              <a:rPr lang="en-US" sz="1600" dirty="0"/>
              <a:t>________ 5. In the last month, how often have you felt that things were going your way?</a:t>
            </a:r>
          </a:p>
          <a:p>
            <a:pPr marL="0" indent="0">
              <a:buNone/>
            </a:pPr>
            <a:r>
              <a:rPr lang="en-US" sz="1600" dirty="0"/>
              <a:t>________ 6. In the last month, how often have you found that you could not cope with all the things that you had to do?</a:t>
            </a:r>
          </a:p>
          <a:p>
            <a:pPr marL="0" indent="0">
              <a:buNone/>
            </a:pPr>
            <a:r>
              <a:rPr lang="en-US" sz="1600" dirty="0"/>
              <a:t> ________ 7. In the last month, how often have you been able to control irritations in your life? </a:t>
            </a:r>
          </a:p>
          <a:p>
            <a:pPr marL="0" indent="0">
              <a:buNone/>
            </a:pPr>
            <a:r>
              <a:rPr lang="en-US" sz="1600" dirty="0"/>
              <a:t>________ 8. In the last month, how often have you felt that you were on top of things? </a:t>
            </a:r>
          </a:p>
          <a:p>
            <a:pPr marL="0" indent="0">
              <a:buNone/>
            </a:pPr>
            <a:r>
              <a:rPr lang="en-US" sz="1600" dirty="0"/>
              <a:t>________ 9. In the last month, how often have you been angered because of things that happened that were outside of your 		  control? </a:t>
            </a:r>
          </a:p>
          <a:p>
            <a:pPr marL="0" indent="0">
              <a:buNone/>
            </a:pPr>
            <a:r>
              <a:rPr lang="en-US" sz="1600" dirty="0"/>
              <a:t>________ 10. In the last month, how often have you felt difficulties were piling up so high that you could not overcome them?</a:t>
            </a:r>
          </a:p>
        </p:txBody>
      </p:sp>
      <p:sp>
        <p:nvSpPr>
          <p:cNvPr id="4" name="TextBox 3">
            <a:extLst>
              <a:ext uri="{FF2B5EF4-FFF2-40B4-BE49-F238E27FC236}">
                <a16:creationId xmlns:a16="http://schemas.microsoft.com/office/drawing/2014/main" id="{BEC266F7-5B5E-0C41-BCE0-E4E9C93E9F81}"/>
              </a:ext>
            </a:extLst>
          </p:cNvPr>
          <p:cNvSpPr txBox="1"/>
          <p:nvPr/>
        </p:nvSpPr>
        <p:spPr>
          <a:xfrm>
            <a:off x="741361" y="898746"/>
            <a:ext cx="2472894" cy="1600438"/>
          </a:xfrm>
          <a:prstGeom prst="rect">
            <a:avLst/>
          </a:prstGeom>
          <a:noFill/>
        </p:spPr>
        <p:txBody>
          <a:bodyPr wrap="square" rtlCol="0">
            <a:spAutoFit/>
          </a:bodyPr>
          <a:lstStyle/>
          <a:p>
            <a:r>
              <a:rPr lang="en-US" sz="1600" b="1" dirty="0"/>
              <a:t>For each question choose from the following: </a:t>
            </a:r>
          </a:p>
          <a:p>
            <a:r>
              <a:rPr lang="en-US" sz="1600" b="1" dirty="0">
                <a:solidFill>
                  <a:srgbClr val="C00000"/>
                </a:solidFill>
              </a:rPr>
              <a:t>0 - Never </a:t>
            </a:r>
          </a:p>
          <a:p>
            <a:r>
              <a:rPr lang="en-US" sz="1600" b="1" dirty="0">
                <a:solidFill>
                  <a:srgbClr val="C00000"/>
                </a:solidFill>
              </a:rPr>
              <a:t>1 - Almost Never</a:t>
            </a:r>
          </a:p>
          <a:p>
            <a:r>
              <a:rPr lang="en-US" sz="1600" b="1" dirty="0">
                <a:solidFill>
                  <a:srgbClr val="C00000"/>
                </a:solidFill>
              </a:rPr>
              <a:t>2 - Sometimes</a:t>
            </a:r>
          </a:p>
          <a:p>
            <a:endParaRPr lang="en-US" dirty="0"/>
          </a:p>
        </p:txBody>
      </p:sp>
      <p:sp>
        <p:nvSpPr>
          <p:cNvPr id="9" name="TextBox 8">
            <a:extLst>
              <a:ext uri="{FF2B5EF4-FFF2-40B4-BE49-F238E27FC236}">
                <a16:creationId xmlns:a16="http://schemas.microsoft.com/office/drawing/2014/main" id="{93C559AF-5BE8-2744-9D01-EAD7379A52BF}"/>
              </a:ext>
            </a:extLst>
          </p:cNvPr>
          <p:cNvSpPr txBox="1"/>
          <p:nvPr/>
        </p:nvSpPr>
        <p:spPr>
          <a:xfrm>
            <a:off x="2334706" y="1424225"/>
            <a:ext cx="3304165" cy="861774"/>
          </a:xfrm>
          <a:prstGeom prst="rect">
            <a:avLst/>
          </a:prstGeom>
          <a:noFill/>
        </p:spPr>
        <p:txBody>
          <a:bodyPr wrap="square" rtlCol="0">
            <a:spAutoFit/>
          </a:bodyPr>
          <a:lstStyle/>
          <a:p>
            <a:r>
              <a:rPr lang="en-US" sz="1600" b="1" dirty="0">
                <a:solidFill>
                  <a:srgbClr val="C00000"/>
                </a:solidFill>
              </a:rPr>
              <a:t>3 - Fairly Often </a:t>
            </a:r>
          </a:p>
          <a:p>
            <a:r>
              <a:rPr lang="en-US" sz="1600" b="1" dirty="0">
                <a:solidFill>
                  <a:srgbClr val="C00000"/>
                </a:solidFill>
              </a:rPr>
              <a:t>4 - Very Often</a:t>
            </a:r>
          </a:p>
          <a:p>
            <a:endParaRPr lang="en-US" dirty="0"/>
          </a:p>
        </p:txBody>
      </p:sp>
    </p:spTree>
    <p:extLst>
      <p:ext uri="{BB962C8B-B14F-4D97-AF65-F5344CB8AC3E}">
        <p14:creationId xmlns:p14="http://schemas.microsoft.com/office/powerpoint/2010/main" val="1997482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1746</TotalTime>
  <Words>3530</Words>
  <Application>Microsoft Office PowerPoint</Application>
  <PresentationFormat>Widescreen</PresentationFormat>
  <Paragraphs>534</Paragraphs>
  <Slides>62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Garamond</vt:lpstr>
      <vt:lpstr>Sitka Subheading</vt:lpstr>
      <vt:lpstr>Wingdings</vt:lpstr>
      <vt:lpstr>Organic</vt:lpstr>
      <vt:lpstr>Chief Officer Mental Health Symposium </vt:lpstr>
      <vt:lpstr>Staff and Contact Information</vt:lpstr>
      <vt:lpstr>“If you don't take time for your wellness, you will be forced to take time for your illness.”  --Joyce Sunada</vt:lpstr>
      <vt:lpstr>Objectives </vt:lpstr>
      <vt:lpstr>Untreated Mental Health Conditions </vt:lpstr>
      <vt:lpstr>ACE</vt:lpstr>
      <vt:lpstr>Cleaning Up Your Past</vt:lpstr>
      <vt:lpstr>Stress Management</vt:lpstr>
      <vt:lpstr>Perceived Stress Scale </vt:lpstr>
      <vt:lpstr>What Is Your Score?</vt:lpstr>
      <vt:lpstr>Stress Management </vt:lpstr>
      <vt:lpstr>Coping Inventory</vt:lpstr>
      <vt:lpstr>Coping Inventory</vt:lpstr>
      <vt:lpstr>Coping Inventory</vt:lpstr>
      <vt:lpstr>Impacts of Stress on Physical and Mental Health</vt:lpstr>
      <vt:lpstr>Stress Management</vt:lpstr>
      <vt:lpstr>Stress and HEALTHY Coping</vt:lpstr>
      <vt:lpstr>Physical Coping</vt:lpstr>
      <vt:lpstr>Physical Coping: List of Body Awareness Practices and Coping</vt:lpstr>
      <vt:lpstr>Emotional Coping</vt:lpstr>
      <vt:lpstr>Building Emotional IQ</vt:lpstr>
      <vt:lpstr>Emotional Coping: Dealing With Strong Feelings</vt:lpstr>
      <vt:lpstr>Emotional Coping: Dealing with Strong Feelings</vt:lpstr>
      <vt:lpstr>Emotional Coping: Skills</vt:lpstr>
      <vt:lpstr>Cognitive Coping</vt:lpstr>
      <vt:lpstr>Cognitive Coping: Thought Traps</vt:lpstr>
      <vt:lpstr>Cognitive Coping</vt:lpstr>
      <vt:lpstr>Acceptance</vt:lpstr>
      <vt:lpstr>Relationship Health and Wellness</vt:lpstr>
      <vt:lpstr>Healthy Relationships</vt:lpstr>
      <vt:lpstr>Healthy Relationships</vt:lpstr>
      <vt:lpstr>A Sound House</vt:lpstr>
      <vt:lpstr>Work On Your Foundation</vt:lpstr>
      <vt:lpstr>Relationship Skills Basics</vt:lpstr>
      <vt:lpstr>Active Listening Skills</vt:lpstr>
      <vt:lpstr>Prepare </vt:lpstr>
      <vt:lpstr>Focus</vt:lpstr>
      <vt:lpstr>Reflecting Back</vt:lpstr>
      <vt:lpstr>Open Ended Questions</vt:lpstr>
      <vt:lpstr>Non-Verbal Communication </vt:lpstr>
      <vt:lpstr>PowerPoint Presentation</vt:lpstr>
      <vt:lpstr>Communication Basics</vt:lpstr>
      <vt:lpstr>Communicating With Spouses</vt:lpstr>
      <vt:lpstr>“I” Statements</vt:lpstr>
      <vt:lpstr>Communication Challenge</vt:lpstr>
      <vt:lpstr>Ineffective Responding To Emotions</vt:lpstr>
      <vt:lpstr>Validating Statements</vt:lpstr>
      <vt:lpstr>Relationship Killers: The Four Horsemen of the Apocalypse </vt:lpstr>
      <vt:lpstr>Antidotes</vt:lpstr>
      <vt:lpstr>Aids</vt:lpstr>
      <vt:lpstr>Unhealthy Relationships</vt:lpstr>
      <vt:lpstr>Moving into Domestic Violence</vt:lpstr>
      <vt:lpstr>Domestic Violence </vt:lpstr>
      <vt:lpstr>DV: IPT Movie Example</vt:lpstr>
      <vt:lpstr>IPT Victims Health and Other Consequences</vt:lpstr>
      <vt:lpstr>IPT Explained</vt:lpstr>
      <vt:lpstr>Domestic Violence Types</vt:lpstr>
      <vt:lpstr>Warning Signs (a.k.a. Tactics)</vt:lpstr>
      <vt:lpstr>DV Cycle</vt:lpstr>
      <vt:lpstr>Domestic Violence…  </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Chief Officer’s Mental Health Symposium</dc:title>
  <dc:creator>Audrey Martinez</dc:creator>
  <cp:lastModifiedBy>Jaime Moore</cp:lastModifiedBy>
  <cp:revision>98</cp:revision>
  <dcterms:created xsi:type="dcterms:W3CDTF">2021-01-15T01:24:36Z</dcterms:created>
  <dcterms:modified xsi:type="dcterms:W3CDTF">2021-07-22T12:57:20Z</dcterms:modified>
</cp:coreProperties>
</file>